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9"/>
  </p:notesMasterIdLst>
  <p:sldIdLst>
    <p:sldId id="256" r:id="rId2"/>
    <p:sldId id="287" r:id="rId3"/>
    <p:sldId id="288" r:id="rId4"/>
    <p:sldId id="311" r:id="rId5"/>
    <p:sldId id="291" r:id="rId6"/>
    <p:sldId id="309" r:id="rId7"/>
    <p:sldId id="297" r:id="rId8"/>
    <p:sldId id="312" r:id="rId9"/>
    <p:sldId id="314" r:id="rId10"/>
    <p:sldId id="313" r:id="rId11"/>
    <p:sldId id="300" r:id="rId12"/>
    <p:sldId id="301" r:id="rId13"/>
    <p:sldId id="302" r:id="rId14"/>
    <p:sldId id="316" r:id="rId15"/>
    <p:sldId id="317" r:id="rId16"/>
    <p:sldId id="306" r:id="rId17"/>
    <p:sldId id="290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Proxima Nova" panose="02000506030000020004" pitchFamily="2" charset="0"/>
      <p:regular r:id="rId24"/>
      <p:bold r:id="rId25"/>
      <p:italic r:id="rId26"/>
      <p:boldItalic r:id="rId27"/>
    </p:embeddedFont>
    <p:embeddedFont>
      <p:font typeface="Proxima Nova Bold" panose="02000506030000020004" pitchFamily="2" charset="0"/>
      <p:bold r:id="rId28"/>
      <p:italic r:id="rId29"/>
      <p:boldItalic r:id="rId30"/>
    </p:embeddedFont>
    <p:embeddedFont>
      <p:font typeface="Proxima Nova Extrabold" panose="02000506030000020004" pitchFamily="2" charset="0"/>
      <p:bold r:id="rId31"/>
      <p:italic r:id="rId32"/>
      <p:boldItalic r:id="rId33"/>
    </p:embeddedFont>
    <p:embeddedFont>
      <p:font typeface="Proxima Nova Rg" panose="02000506030000020004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44540E-ABC0-4C7E-A856-11361A87351F}">
  <a:tblStyle styleId="{F544540E-ABC0-4C7E-A856-11361A87351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77"/>
    <p:restoredTop sz="94647"/>
  </p:normalViewPr>
  <p:slideViewPr>
    <p:cSldViewPr snapToGrid="0">
      <p:cViewPr varScale="1">
        <p:scale>
          <a:sx n="174" d="100"/>
          <a:sy n="174" d="100"/>
        </p:scale>
        <p:origin x="176" y="304"/>
      </p:cViewPr>
      <p:guideLst>
        <p:guide orient="horz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 sz="1800" b="0" i="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</a:rPr>
              <a:t>Sazonalidade 2020.2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B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daily_contribution_normalized</c:v>
                </c:pt>
              </c:strCache>
            </c:strRef>
          </c:tx>
          <c:spPr>
            <a:ln w="28575" cap="rnd">
              <a:solidFill>
                <a:srgbClr val="1026F8"/>
              </a:solidFill>
              <a:round/>
            </a:ln>
            <a:effectLst/>
          </c:spPr>
          <c:marker>
            <c:symbol val="none"/>
          </c:marker>
          <c:cat>
            <c:strRef>
              <c:f>Sheet1!$E$2:$E$184</c:f>
              <c:strCache>
                <c:ptCount val="183"/>
                <c:pt idx="0">
                  <c:v>Abr</c:v>
                </c:pt>
                <c:pt idx="29">
                  <c:v>Mai</c:v>
                </c:pt>
                <c:pt idx="60">
                  <c:v>Jun</c:v>
                </c:pt>
                <c:pt idx="90">
                  <c:v>Jul</c:v>
                </c:pt>
                <c:pt idx="121">
                  <c:v>Ago</c:v>
                </c:pt>
                <c:pt idx="152">
                  <c:v>Set</c:v>
                </c:pt>
                <c:pt idx="182">
                  <c:v>Out</c:v>
                </c:pt>
              </c:strCache>
            </c:strRef>
          </c:cat>
          <c:val>
            <c:numRef>
              <c:f>Sheet1!$C$2:$C$184</c:f>
              <c:numCache>
                <c:formatCode>General</c:formatCode>
                <c:ptCount val="183"/>
                <c:pt idx="0">
                  <c:v>3.8818730253512E-3</c:v>
                </c:pt>
                <c:pt idx="1">
                  <c:v>3.7741946463246199E-3</c:v>
                </c:pt>
                <c:pt idx="2">
                  <c:v>3.699947514724123E-3</c:v>
                </c:pt>
                <c:pt idx="3">
                  <c:v>3.0166672250403152E-3</c:v>
                </c:pt>
                <c:pt idx="4">
                  <c:v>2.5800759853690973E-3</c:v>
                </c:pt>
                <c:pt idx="5">
                  <c:v>3.1291067138944427E-3</c:v>
                </c:pt>
                <c:pt idx="6">
                  <c:v>3.3437002009936222E-3</c:v>
                </c:pt>
                <c:pt idx="7">
                  <c:v>3.3808859061648967E-3</c:v>
                </c:pt>
                <c:pt idx="8">
                  <c:v>3.3202916452725094E-3</c:v>
                </c:pt>
                <c:pt idx="9">
                  <c:v>3.071625981513918E-3</c:v>
                </c:pt>
                <c:pt idx="10">
                  <c:v>3.0286898761728771E-3</c:v>
                </c:pt>
                <c:pt idx="11">
                  <c:v>2.9605989054482295E-3</c:v>
                </c:pt>
                <c:pt idx="12">
                  <c:v>2.7081053894059655E-3</c:v>
                </c:pt>
                <c:pt idx="13">
                  <c:v>2.5366011060642289E-3</c:v>
                </c:pt>
                <c:pt idx="14">
                  <c:v>2.4005738236340256E-3</c:v>
                </c:pt>
                <c:pt idx="15">
                  <c:v>2.3591483108422609E-3</c:v>
                </c:pt>
                <c:pt idx="16">
                  <c:v>2.4919553890776244E-3</c:v>
                </c:pt>
                <c:pt idx="17">
                  <c:v>2.4998887384857387E-3</c:v>
                </c:pt>
                <c:pt idx="18">
                  <c:v>2.5382991170413661E-3</c:v>
                </c:pt>
                <c:pt idx="19">
                  <c:v>2.6339150398638697E-3</c:v>
                </c:pt>
                <c:pt idx="20">
                  <c:v>2.4736011263862788E-3</c:v>
                </c:pt>
                <c:pt idx="21">
                  <c:v>2.5358322787367442E-3</c:v>
                </c:pt>
                <c:pt idx="22">
                  <c:v>2.6166524428087928E-3</c:v>
                </c:pt>
                <c:pt idx="23">
                  <c:v>2.681092066582937E-3</c:v>
                </c:pt>
                <c:pt idx="24">
                  <c:v>2.6949171374385573E-3</c:v>
                </c:pt>
                <c:pt idx="25">
                  <c:v>2.7055315344626171E-3</c:v>
                </c:pt>
                <c:pt idx="26">
                  <c:v>2.7683830283243118E-3</c:v>
                </c:pt>
                <c:pt idx="27">
                  <c:v>3.0846626926794201E-3</c:v>
                </c:pt>
                <c:pt idx="28">
                  <c:v>3.2035107657446518E-3</c:v>
                </c:pt>
                <c:pt idx="29">
                  <c:v>3.2795851691706829E-3</c:v>
                </c:pt>
                <c:pt idx="30">
                  <c:v>3.1008806690885648E-3</c:v>
                </c:pt>
                <c:pt idx="31">
                  <c:v>3.1410635456083002E-3</c:v>
                </c:pt>
                <c:pt idx="32">
                  <c:v>3.1748684593204124E-3</c:v>
                </c:pt>
                <c:pt idx="33">
                  <c:v>3.4608924480259381E-3</c:v>
                </c:pt>
                <c:pt idx="34">
                  <c:v>3.7255111632785993E-3</c:v>
                </c:pt>
                <c:pt idx="35">
                  <c:v>3.9858037087366635E-3</c:v>
                </c:pt>
                <c:pt idx="36">
                  <c:v>4.2462773513319363E-3</c:v>
                </c:pt>
                <c:pt idx="37">
                  <c:v>4.7348912619035689E-3</c:v>
                </c:pt>
                <c:pt idx="38">
                  <c:v>4.7753918045460855E-3</c:v>
                </c:pt>
                <c:pt idx="39">
                  <c:v>4.8102818621234269E-3</c:v>
                </c:pt>
                <c:pt idx="40">
                  <c:v>5.003832966262306E-3</c:v>
                </c:pt>
                <c:pt idx="41">
                  <c:v>5.0943579429973971E-3</c:v>
                </c:pt>
                <c:pt idx="42">
                  <c:v>5.1072348724623805E-3</c:v>
                </c:pt>
                <c:pt idx="43">
                  <c:v>5.0702073128630403E-3</c:v>
                </c:pt>
                <c:pt idx="44">
                  <c:v>5.0248715759601062E-3</c:v>
                </c:pt>
                <c:pt idx="45">
                  <c:v>5.0198339714215218E-3</c:v>
                </c:pt>
                <c:pt idx="46">
                  <c:v>5.0282398579441301E-3</c:v>
                </c:pt>
                <c:pt idx="47">
                  <c:v>5.2082767272759855E-3</c:v>
                </c:pt>
                <c:pt idx="48">
                  <c:v>5.446762117936781E-3</c:v>
                </c:pt>
                <c:pt idx="49">
                  <c:v>5.7182779551914155E-3</c:v>
                </c:pt>
                <c:pt idx="50">
                  <c:v>5.9712028815933982E-3</c:v>
                </c:pt>
                <c:pt idx="51">
                  <c:v>6.180064947757513E-3</c:v>
                </c:pt>
                <c:pt idx="52">
                  <c:v>6.2243661179914919E-3</c:v>
                </c:pt>
                <c:pt idx="53">
                  <c:v>6.250495144430138E-3</c:v>
                </c:pt>
                <c:pt idx="54">
                  <c:v>6.3320903706249338E-3</c:v>
                </c:pt>
                <c:pt idx="55">
                  <c:v>6.3074385731310195E-3</c:v>
                </c:pt>
                <c:pt idx="56">
                  <c:v>6.2242072064458464E-3</c:v>
                </c:pt>
                <c:pt idx="57">
                  <c:v>6.1347403797191525E-3</c:v>
                </c:pt>
                <c:pt idx="58">
                  <c:v>6.0759423040565265E-3</c:v>
                </c:pt>
                <c:pt idx="59">
                  <c:v>6.0723648343398761E-3</c:v>
                </c:pt>
                <c:pt idx="60">
                  <c:v>6.0813035539415009E-3</c:v>
                </c:pt>
                <c:pt idx="61">
                  <c:v>6.2264947929588999E-3</c:v>
                </c:pt>
                <c:pt idx="62">
                  <c:v>6.3915621258743976E-3</c:v>
                </c:pt>
                <c:pt idx="63">
                  <c:v>6.5627815388059887E-3</c:v>
                </c:pt>
                <c:pt idx="64">
                  <c:v>6.7154798299283881E-3</c:v>
                </c:pt>
                <c:pt idx="65">
                  <c:v>6.8386749203627455E-3</c:v>
                </c:pt>
                <c:pt idx="66">
                  <c:v>6.8632640809898745E-3</c:v>
                </c:pt>
                <c:pt idx="67">
                  <c:v>6.8749807731688373E-3</c:v>
                </c:pt>
                <c:pt idx="68">
                  <c:v>6.8817229487066504E-3</c:v>
                </c:pt>
                <c:pt idx="69">
                  <c:v>6.8369274764621254E-3</c:v>
                </c:pt>
                <c:pt idx="70">
                  <c:v>6.7421490491851224E-3</c:v>
                </c:pt>
                <c:pt idx="71">
                  <c:v>6.0848272027652223E-3</c:v>
                </c:pt>
                <c:pt idx="72">
                  <c:v>6.0088978794308112E-3</c:v>
                </c:pt>
                <c:pt idx="73">
                  <c:v>6.0132103743154534E-3</c:v>
                </c:pt>
                <c:pt idx="74">
                  <c:v>6.0200684972075025E-3</c:v>
                </c:pt>
                <c:pt idx="75">
                  <c:v>6.0754835254167453E-3</c:v>
                </c:pt>
                <c:pt idx="76">
                  <c:v>6.1194632698808264E-3</c:v>
                </c:pt>
                <c:pt idx="77">
                  <c:v>6.1962810248415772E-3</c:v>
                </c:pt>
                <c:pt idx="78">
                  <c:v>6.8454893291812037E-3</c:v>
                </c:pt>
                <c:pt idx="79">
                  <c:v>6.9206937433676629E-3</c:v>
                </c:pt>
                <c:pt idx="80">
                  <c:v>6.9121360859690862E-3</c:v>
                </c:pt>
                <c:pt idx="81">
                  <c:v>6.8922267242068833E-3</c:v>
                </c:pt>
                <c:pt idx="82">
                  <c:v>6.6594196873987566E-3</c:v>
                </c:pt>
                <c:pt idx="83">
                  <c:v>6.4243940180509418E-3</c:v>
                </c:pt>
                <c:pt idx="84">
                  <c:v>6.2020091844533715E-3</c:v>
                </c:pt>
                <c:pt idx="85">
                  <c:v>6.0220608800728983E-3</c:v>
                </c:pt>
                <c:pt idx="86">
                  <c:v>5.8893198874190563E-3</c:v>
                </c:pt>
                <c:pt idx="87">
                  <c:v>5.8629702063501526E-3</c:v>
                </c:pt>
                <c:pt idx="88">
                  <c:v>5.846396316606146E-3</c:v>
                </c:pt>
                <c:pt idx="89">
                  <c:v>5.7660992321685745E-3</c:v>
                </c:pt>
                <c:pt idx="90">
                  <c:v>5.7382152208413579E-3</c:v>
                </c:pt>
                <c:pt idx="91">
                  <c:v>5.7608146473568378E-3</c:v>
                </c:pt>
                <c:pt idx="92">
                  <c:v>5.8439336860201174E-3</c:v>
                </c:pt>
                <c:pt idx="93">
                  <c:v>5.9978562804310935E-3</c:v>
                </c:pt>
                <c:pt idx="94">
                  <c:v>6.0631205369402405E-3</c:v>
                </c:pt>
                <c:pt idx="95">
                  <c:v>6.1414604262002483E-3</c:v>
                </c:pt>
                <c:pt idx="96">
                  <c:v>6.8384254595280315E-3</c:v>
                </c:pt>
                <c:pt idx="97">
                  <c:v>7.4623746054439267E-3</c:v>
                </c:pt>
                <c:pt idx="98">
                  <c:v>8.0261822956927721E-3</c:v>
                </c:pt>
                <c:pt idx="99">
                  <c:v>8.4660545902621124E-3</c:v>
                </c:pt>
                <c:pt idx="100">
                  <c:v>8.7556566764122896E-3</c:v>
                </c:pt>
                <c:pt idx="101">
                  <c:v>8.7959311567127087E-3</c:v>
                </c:pt>
                <c:pt idx="102">
                  <c:v>8.8027751119264652E-3</c:v>
                </c:pt>
                <c:pt idx="103">
                  <c:v>8.7192987905963509E-3</c:v>
                </c:pt>
                <c:pt idx="104">
                  <c:v>8.6083371597949366E-3</c:v>
                </c:pt>
                <c:pt idx="105">
                  <c:v>8.5120084801494651E-3</c:v>
                </c:pt>
                <c:pt idx="106">
                  <c:v>8.4514691257334094E-3</c:v>
                </c:pt>
                <c:pt idx="107">
                  <c:v>8.4295138822540229E-3</c:v>
                </c:pt>
                <c:pt idx="108">
                  <c:v>8.4348262044516616E-3</c:v>
                </c:pt>
                <c:pt idx="109">
                  <c:v>8.4515365942058485E-3</c:v>
                </c:pt>
                <c:pt idx="110">
                  <c:v>8.6720383709856779E-3</c:v>
                </c:pt>
                <c:pt idx="111">
                  <c:v>8.9210553569751636E-3</c:v>
                </c:pt>
                <c:pt idx="112">
                  <c:v>9.1735176007881076E-3</c:v>
                </c:pt>
                <c:pt idx="113">
                  <c:v>9.3694159895660479E-3</c:v>
                </c:pt>
                <c:pt idx="114">
                  <c:v>9.4801065571212175E-3</c:v>
                </c:pt>
                <c:pt idx="115">
                  <c:v>9.4888972182068793E-3</c:v>
                </c:pt>
                <c:pt idx="116">
                  <c:v>9.482755550527194E-3</c:v>
                </c:pt>
                <c:pt idx="117">
                  <c:v>9.3801422806450395E-3</c:v>
                </c:pt>
                <c:pt idx="118">
                  <c:v>9.2781290397996406E-3</c:v>
                </c:pt>
                <c:pt idx="119">
                  <c:v>9.1851156378027661E-3</c:v>
                </c:pt>
                <c:pt idx="120">
                  <c:v>9.1120198762061812E-3</c:v>
                </c:pt>
                <c:pt idx="121">
                  <c:v>9.0642231413598645E-3</c:v>
                </c:pt>
                <c:pt idx="122">
                  <c:v>9.0592115232559414E-3</c:v>
                </c:pt>
                <c:pt idx="123">
                  <c:v>9.0630051392567267E-3</c:v>
                </c:pt>
                <c:pt idx="124">
                  <c:v>9.1494912178387271E-3</c:v>
                </c:pt>
                <c:pt idx="125">
                  <c:v>9.2526995630955837E-3</c:v>
                </c:pt>
                <c:pt idx="126">
                  <c:v>9.3488987644863714E-3</c:v>
                </c:pt>
                <c:pt idx="127">
                  <c:v>9.4098863711238982E-3</c:v>
                </c:pt>
                <c:pt idx="128">
                  <c:v>9.4289166170201093E-3</c:v>
                </c:pt>
                <c:pt idx="129">
                  <c:v>9.4233012900738333E-3</c:v>
                </c:pt>
                <c:pt idx="130">
                  <c:v>9.4073899012609378E-3</c:v>
                </c:pt>
                <c:pt idx="131">
                  <c:v>9.1765211479499509E-3</c:v>
                </c:pt>
                <c:pt idx="132">
                  <c:v>8.8585010956696939E-3</c:v>
                </c:pt>
                <c:pt idx="133">
                  <c:v>8.4396434347794053E-3</c:v>
                </c:pt>
                <c:pt idx="134">
                  <c:v>7.9848979168463639E-3</c:v>
                </c:pt>
                <c:pt idx="135">
                  <c:v>7.5589713532992582E-3</c:v>
                </c:pt>
                <c:pt idx="136">
                  <c:v>7.4576860423900704E-3</c:v>
                </c:pt>
                <c:pt idx="137">
                  <c:v>7.386047866065097E-3</c:v>
                </c:pt>
                <c:pt idx="138">
                  <c:v>7.0040616637518397E-3</c:v>
                </c:pt>
                <c:pt idx="139">
                  <c:v>6.8017558611989442E-3</c:v>
                </c:pt>
                <c:pt idx="140">
                  <c:v>6.6884954457120532E-3</c:v>
                </c:pt>
                <c:pt idx="141">
                  <c:v>6.6126946227207991E-3</c:v>
                </c:pt>
                <c:pt idx="142">
                  <c:v>6.5349627328206619E-3</c:v>
                </c:pt>
                <c:pt idx="143">
                  <c:v>6.505778485610984E-3</c:v>
                </c:pt>
                <c:pt idx="144">
                  <c:v>6.4679562117446066E-3</c:v>
                </c:pt>
                <c:pt idx="145">
                  <c:v>6.0717445956338994E-3</c:v>
                </c:pt>
                <c:pt idx="146">
                  <c:v>5.6487459296750489E-3</c:v>
                </c:pt>
                <c:pt idx="147">
                  <c:v>5.2069822824644856E-3</c:v>
                </c:pt>
                <c:pt idx="148">
                  <c:v>4.8146343748733111E-3</c:v>
                </c:pt>
                <c:pt idx="149">
                  <c:v>4.4976721483658789E-3</c:v>
                </c:pt>
                <c:pt idx="150">
                  <c:v>4.4276820572391679E-3</c:v>
                </c:pt>
                <c:pt idx="151">
                  <c:v>4.3773110323198439E-3</c:v>
                </c:pt>
                <c:pt idx="152">
                  <c:v>4.0720992571891728E-3</c:v>
                </c:pt>
                <c:pt idx="153">
                  <c:v>3.8650041472904953E-3</c:v>
                </c:pt>
                <c:pt idx="154">
                  <c:v>3.7081138265190948E-3</c:v>
                </c:pt>
                <c:pt idx="155">
                  <c:v>3.589967720059093E-3</c:v>
                </c:pt>
                <c:pt idx="156">
                  <c:v>3.4940364981168614E-3</c:v>
                </c:pt>
                <c:pt idx="157">
                  <c:v>3.4689092340032903E-3</c:v>
                </c:pt>
                <c:pt idx="158">
                  <c:v>3.44239376454415E-3</c:v>
                </c:pt>
                <c:pt idx="159">
                  <c:v>2.9104422072707128E-3</c:v>
                </c:pt>
                <c:pt idx="160">
                  <c:v>2.7025477481657408E-3</c:v>
                </c:pt>
                <c:pt idx="161">
                  <c:v>2.5471532965525906E-3</c:v>
                </c:pt>
                <c:pt idx="162">
                  <c:v>2.4302747816826661E-3</c:v>
                </c:pt>
                <c:pt idx="163">
                  <c:v>2.350115720242889E-3</c:v>
                </c:pt>
                <c:pt idx="164">
                  <c:v>2.3351580604415211E-3</c:v>
                </c:pt>
                <c:pt idx="165">
                  <c:v>2.3284492978761359E-3</c:v>
                </c:pt>
                <c:pt idx="166">
                  <c:v>2.6128329975049283E-3</c:v>
                </c:pt>
                <c:pt idx="167">
                  <c:v>2.6188250597272002E-3</c:v>
                </c:pt>
                <c:pt idx="168">
                  <c:v>2.6080459474816585E-3</c:v>
                </c:pt>
                <c:pt idx="169">
                  <c:v>2.6070028524879329E-3</c:v>
                </c:pt>
                <c:pt idx="170">
                  <c:v>2.6087324030583769E-3</c:v>
                </c:pt>
                <c:pt idx="171">
                  <c:v>2.6077909888502712E-3</c:v>
                </c:pt>
                <c:pt idx="172">
                  <c:v>2.6039735706796948E-3</c:v>
                </c:pt>
                <c:pt idx="173">
                  <c:v>2.548655083439736E-3</c:v>
                </c:pt>
                <c:pt idx="174">
                  <c:v>2.4866566607976864E-3</c:v>
                </c:pt>
                <c:pt idx="175">
                  <c:v>2.4268338116065968E-3</c:v>
                </c:pt>
                <c:pt idx="176">
                  <c:v>2.381529666522198E-3</c:v>
                </c:pt>
                <c:pt idx="177">
                  <c:v>2.3535028342342875E-3</c:v>
                </c:pt>
                <c:pt idx="178">
                  <c:v>2.3496911411575372E-3</c:v>
                </c:pt>
                <c:pt idx="179">
                  <c:v>2.3488756877670649E-3</c:v>
                </c:pt>
                <c:pt idx="180">
                  <c:v>2.3573765145185571E-3</c:v>
                </c:pt>
                <c:pt idx="181">
                  <c:v>2.3769086317225632E-3</c:v>
                </c:pt>
                <c:pt idx="182">
                  <c:v>2.4112367820121787E-3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4B7-5D4E-A3FE-E612EF02A414}"/>
            </c:ext>
          </c:extLst>
        </c:ser>
        <c:ser>
          <c:idx val="1"/>
          <c:order val="1"/>
          <c:tx>
            <c:strRef>
              <c:f>Sheet1!$E$1</c:f>
              <c:strCache>
                <c:ptCount val="1"/>
                <c:pt idx="0">
                  <c:v>Mês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Sheet1!$E$2:$E$184</c:f>
              <c:strCache>
                <c:ptCount val="183"/>
                <c:pt idx="0">
                  <c:v>Abr</c:v>
                </c:pt>
                <c:pt idx="29">
                  <c:v>Mai</c:v>
                </c:pt>
                <c:pt idx="60">
                  <c:v>Jun</c:v>
                </c:pt>
                <c:pt idx="90">
                  <c:v>Jul</c:v>
                </c:pt>
                <c:pt idx="121">
                  <c:v>Ago</c:v>
                </c:pt>
                <c:pt idx="152">
                  <c:v>Set</c:v>
                </c:pt>
                <c:pt idx="182">
                  <c:v>Out</c:v>
                </c:pt>
              </c:strCache>
            </c:strRef>
          </c:cat>
          <c:val>
            <c:numRef>
              <c:f>Sheet1!$E$2:$E$184</c:f>
              <c:numCache>
                <c:formatCode>General</c:formatCode>
                <c:ptCount val="183"/>
                <c:pt idx="0">
                  <c:v>0</c:v>
                </c:pt>
                <c:pt idx="29">
                  <c:v>0</c:v>
                </c:pt>
                <c:pt idx="60">
                  <c:v>0</c:v>
                </c:pt>
                <c:pt idx="90">
                  <c:v>0</c:v>
                </c:pt>
                <c:pt idx="121">
                  <c:v>0</c:v>
                </c:pt>
                <c:pt idx="152">
                  <c:v>0</c:v>
                </c:pt>
                <c:pt idx="182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4B7-5D4E-A3FE-E612EF02A4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upDownBars>
          <c:gapWidth val="150"/>
          <c:upBars>
            <c:spPr>
              <a:solidFill>
                <a:schemeClr val="lt1"/>
              </a:solidFill>
              <a:ln w="9525">
                <a:solidFill>
                  <a:schemeClr val="tx1">
                    <a:lumMod val="15000"/>
                    <a:lumOff val="85000"/>
                  </a:schemeClr>
                </a:solidFill>
              </a:ln>
              <a:effectLst/>
            </c:spPr>
          </c:upBars>
          <c:downBars>
            <c:spPr>
              <a:solidFill>
                <a:srgbClr val="656666"/>
              </a:solidFill>
              <a:ln w="9525">
                <a:solidFill>
                  <a:srgbClr val="656666"/>
                </a:solidFill>
              </a:ln>
              <a:effectLst/>
            </c:spPr>
          </c:downBars>
        </c:upDownBars>
        <c:smooth val="0"/>
        <c:axId val="1506599504"/>
        <c:axId val="1510349648"/>
      </c:lineChart>
      <c:catAx>
        <c:axId val="1506599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BR"/>
          </a:p>
        </c:txPr>
        <c:crossAx val="1510349648"/>
        <c:crosses val="autoZero"/>
        <c:auto val="1"/>
        <c:lblAlgn val="ctr"/>
        <c:lblOffset val="100"/>
        <c:noMultiLvlLbl val="0"/>
      </c:catAx>
      <c:valAx>
        <c:axId val="1510349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065995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062f4b9bd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062f4b9bd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1810012f9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1810012f9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66154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52471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1810012f9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1810012f9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3175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17854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98076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61810012f9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61810012f9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70725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6c912a0c97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6c912a0c97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321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61810012f9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61810012f9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5210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1810012f9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1810012f9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1169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3e6d70fd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3e6d70fd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30322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305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6632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1810012f9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1810012f9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885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45607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3e6d70fd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3e6d70fd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1895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ia tela 1">
  <p:cSld name="SECTION_TITLE_AND_DESCRIPTION_2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/>
          <p:nvPr/>
        </p:nvSpPr>
        <p:spPr>
          <a:xfrm flipH="1">
            <a:off x="0" y="-125"/>
            <a:ext cx="4572000" cy="5143500"/>
          </a:xfrm>
          <a:prstGeom prst="rect">
            <a:avLst/>
          </a:prstGeom>
          <a:solidFill>
            <a:srgbClr val="FFED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609600" y="3224200"/>
            <a:ext cx="2809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None/>
              <a:defRPr>
                <a:solidFill>
                  <a:srgbClr val="FF7E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2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  <a:defRPr>
                <a:solidFill>
                  <a:srgbClr val="666666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pic>
        <p:nvPicPr>
          <p:cNvPr id="52" name="Google Shape;5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2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06FFC"/>
              </a:buClr>
              <a:buSzPts val="4200"/>
              <a:buNone/>
              <a:defRPr sz="4200">
                <a:solidFill>
                  <a:srgbClr val="406F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111">
          <p15:clr>
            <a:srgbClr val="FA7B17"/>
          </p15:clr>
        </p15:guide>
        <p15:guide id="2" pos="5529">
          <p15:clr>
            <a:srgbClr val="FA7B17"/>
          </p15:clr>
        </p15:guide>
        <p15:guide id="3" orient="horz" pos="504">
          <p15:clr>
            <a:srgbClr val="FA7B17"/>
          </p15:clr>
        </p15:guide>
        <p15:guide id="4" orient="horz" pos="2832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ia tela 2">
  <p:cSld name="SECTION_TITLE_AND_DESCRIPTION_3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 flipH="1">
            <a:off x="0" y="-125"/>
            <a:ext cx="4572000" cy="5143500"/>
          </a:xfrm>
          <a:prstGeom prst="rect">
            <a:avLst/>
          </a:prstGeom>
          <a:solidFill>
            <a:srgbClr val="B3E6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06FFC"/>
              </a:buClr>
              <a:buSzPts val="4200"/>
              <a:buNone/>
              <a:defRPr sz="4200">
                <a:solidFill>
                  <a:srgbClr val="406F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609600" y="3224200"/>
            <a:ext cx="2809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1800"/>
              <a:buNone/>
              <a:defRPr>
                <a:solidFill>
                  <a:srgbClr val="1191E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91E6"/>
              </a:buClr>
              <a:buSzPts val="2100"/>
              <a:buNone/>
              <a:defRPr sz="2100">
                <a:solidFill>
                  <a:srgbClr val="1191E6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2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  <a:defRPr>
                <a:solidFill>
                  <a:srgbClr val="666666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111">
          <p15:clr>
            <a:srgbClr val="FA7B17"/>
          </p15:clr>
        </p15:guide>
        <p15:guide id="2" pos="5529">
          <p15:clr>
            <a:srgbClr val="FA7B17"/>
          </p15:clr>
        </p15:guide>
        <p15:guide id="3" orient="horz" pos="504">
          <p15:clr>
            <a:srgbClr val="FA7B17"/>
          </p15:clr>
        </p15:guide>
        <p15:guide id="4" orient="horz" pos="2832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ia tela 4">
  <p:cSld name="SECTION_TITLE_AND_DESCRIPTION_3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12" y="-97"/>
            <a:ext cx="4572000" cy="5143500"/>
          </a:xfrm>
          <a:prstGeom prst="rect">
            <a:avLst/>
          </a:prstGeom>
          <a:solidFill>
            <a:srgbClr val="E6D6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06FFC"/>
              </a:buClr>
              <a:buSzPts val="4200"/>
              <a:buNone/>
              <a:defRPr sz="4200">
                <a:solidFill>
                  <a:srgbClr val="406F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609600" y="3224200"/>
            <a:ext cx="2809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1800"/>
              <a:buNone/>
              <a:defRPr>
                <a:solidFill>
                  <a:srgbClr val="9D5EFB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D5EFB"/>
              </a:buClr>
              <a:buSzPts val="2100"/>
              <a:buNone/>
              <a:defRPr sz="2100">
                <a:solidFill>
                  <a:srgbClr val="9D5EFB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2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  <a:defRPr>
                <a:solidFill>
                  <a:srgbClr val="666666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111">
          <p15:clr>
            <a:srgbClr val="FA7B17"/>
          </p15:clr>
        </p15:guide>
        <p15:guide id="2" pos="5529">
          <p15:clr>
            <a:srgbClr val="FA7B17"/>
          </p15:clr>
        </p15:guide>
        <p15:guide id="3" orient="horz" pos="504">
          <p15:clr>
            <a:srgbClr val="FA7B17"/>
          </p15:clr>
        </p15:guide>
        <p15:guide id="4" orient="horz" pos="28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ia tela 5">
  <p:cSld name="SECTION_TITLE_AND_DESCRIPTION_3_1_1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/>
          <p:nvPr/>
        </p:nvSpPr>
        <p:spPr>
          <a:xfrm flipH="1">
            <a:off x="0" y="-125"/>
            <a:ext cx="4572000" cy="5143500"/>
          </a:xfrm>
          <a:prstGeom prst="rect">
            <a:avLst/>
          </a:prstGeom>
          <a:solidFill>
            <a:srgbClr val="FFE1A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406FFC"/>
              </a:buClr>
              <a:buSzPts val="4200"/>
              <a:buNone/>
              <a:defRPr sz="4200">
                <a:solidFill>
                  <a:srgbClr val="406F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1"/>
          </p:nvPr>
        </p:nvSpPr>
        <p:spPr>
          <a:xfrm>
            <a:off x="609600" y="3224200"/>
            <a:ext cx="28095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None/>
              <a:defRPr>
                <a:solidFill>
                  <a:srgbClr val="FF7E2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2100"/>
              <a:buNone/>
              <a:defRPr sz="2100">
                <a:solidFill>
                  <a:srgbClr val="FF7E29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2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  <a:defRPr>
                <a:solidFill>
                  <a:srgbClr val="666666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111">
          <p15:clr>
            <a:srgbClr val="FA7B17"/>
          </p15:clr>
        </p15:guide>
        <p15:guide id="2" pos="5529">
          <p15:clr>
            <a:srgbClr val="FA7B17"/>
          </p15:clr>
        </p15:guide>
        <p15:guide id="3" orient="horz" pos="504">
          <p15:clr>
            <a:srgbClr val="FA7B17"/>
          </p15:clr>
        </p15:guide>
        <p15:guide id="4" orient="horz" pos="2832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com foto 1">
  <p:cSld name="SECTION_TITLE_AND_DESCRIPTION_3_1_1_1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/>
          <p:nvPr/>
        </p:nvSpPr>
        <p:spPr>
          <a:xfrm>
            <a:off x="4267200" y="-75"/>
            <a:ext cx="4572000" cy="4371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914400" y="673025"/>
            <a:ext cx="28800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914400" y="1964100"/>
            <a:ext cx="2880000" cy="25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Proxima Nova"/>
              <a:buNone/>
              <a:defRPr sz="11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88">
          <p15:clr>
            <a:srgbClr val="FA7B17"/>
          </p15:clr>
        </p15:guide>
        <p15:guide id="2" pos="5568">
          <p15:clr>
            <a:srgbClr val="FA7B17"/>
          </p15:clr>
        </p15:guide>
        <p15:guide id="3" orient="horz" pos="2754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com foto 2">
  <p:cSld name="SECTION_TITLE_AND_DESCRIPTION_3_1_1_1_1_1">
    <p:bg>
      <p:bgPr>
        <a:solidFill>
          <a:schemeClr val="accent6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/>
          <p:nvPr/>
        </p:nvSpPr>
        <p:spPr>
          <a:xfrm>
            <a:off x="4267200" y="-75"/>
            <a:ext cx="4572000" cy="43713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914400" y="673025"/>
            <a:ext cx="28800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ubTitle" idx="1"/>
          </p:nvPr>
        </p:nvSpPr>
        <p:spPr>
          <a:xfrm>
            <a:off x="914400" y="1964100"/>
            <a:ext cx="2880000" cy="25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Proxima Nova"/>
              <a:buNone/>
              <a:defRPr sz="1100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688">
          <p15:clr>
            <a:srgbClr val="FA7B17"/>
          </p15:clr>
        </p15:guide>
        <p15:guide id="2" pos="5568">
          <p15:clr>
            <a:srgbClr val="FA7B17"/>
          </p15:clr>
        </p15:guide>
        <p15:guide id="3" orient="horz" pos="2754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ma mensagem 3">
  <p:cSld name="SECTION_TITLE_AND_DESCRIPTION_1_1_2_1_1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311700" y="125420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5200"/>
              <a:buNone/>
              <a:defRPr sz="52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subTitle" idx="1"/>
          </p:nvPr>
        </p:nvSpPr>
        <p:spPr>
          <a:xfrm>
            <a:off x="311700" y="31544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7E29"/>
              </a:buClr>
              <a:buSzPts val="1800"/>
              <a:buFont typeface="Proxima Nova"/>
              <a:buNone/>
              <a:defRPr sz="1800">
                <a:solidFill>
                  <a:srgbClr val="FF7E29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99" name="Google Shape;9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rpo 1" type="tx">
  <p:cSld name="TITLE_AND_BODY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3"/>
          <p:cNvSpPr txBox="1">
            <a:spLocks noGrp="1"/>
          </p:cNvSpPr>
          <p:nvPr>
            <p:ph type="body" idx="1"/>
          </p:nvPr>
        </p:nvSpPr>
        <p:spPr>
          <a:xfrm>
            <a:off x="487275" y="1505525"/>
            <a:ext cx="8169600" cy="29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106" name="Google Shape;10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3"/>
          <p:cNvSpPr/>
          <p:nvPr/>
        </p:nvSpPr>
        <p:spPr>
          <a:xfrm>
            <a:off x="1" y="4059675"/>
            <a:ext cx="1906769" cy="1083826"/>
          </a:xfrm>
          <a:custGeom>
            <a:avLst/>
            <a:gdLst/>
            <a:ahLst/>
            <a:cxnLst/>
            <a:rect l="l" t="t" r="r" b="b"/>
            <a:pathLst>
              <a:path w="1906769" h="1083826" extrusionOk="0">
                <a:moveTo>
                  <a:pt x="311900" y="0"/>
                </a:moveTo>
                <a:cubicBezTo>
                  <a:pt x="1023064" y="0"/>
                  <a:pt x="1633238" y="432384"/>
                  <a:pt x="1893878" y="1048605"/>
                </a:cubicBezTo>
                <a:lnTo>
                  <a:pt x="1906769" y="1083826"/>
                </a:lnTo>
                <a:lnTo>
                  <a:pt x="0" y="1083826"/>
                </a:lnTo>
                <a:lnTo>
                  <a:pt x="0" y="29675"/>
                </a:lnTo>
                <a:lnTo>
                  <a:pt x="136357" y="8864"/>
                </a:lnTo>
                <a:cubicBezTo>
                  <a:pt x="194074" y="3003"/>
                  <a:pt x="252637" y="0"/>
                  <a:pt x="311900" y="0"/>
                </a:cubicBezTo>
                <a:close/>
              </a:path>
            </a:pathLst>
          </a:custGeom>
          <a:solidFill>
            <a:srgbClr val="F4AD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07">
          <p15:clr>
            <a:srgbClr val="FA7B17"/>
          </p15:clr>
        </p15:guide>
        <p15:guide id="2" pos="5453">
          <p15:clr>
            <a:srgbClr val="FA7B17"/>
          </p15:clr>
        </p15:guide>
        <p15:guide id="3" orient="horz" pos="948">
          <p15:clr>
            <a:srgbClr val="FA7B17"/>
          </p15:clr>
        </p15:guide>
        <p15:guide id="4" orient="horz" pos="2835">
          <p15:clr>
            <a:srgbClr val="FA7B17"/>
          </p15:clr>
        </p15:guide>
        <p15:guide id="5" pos="2832">
          <p15:clr>
            <a:srgbClr val="FA7B17"/>
          </p15:clr>
        </p15:guide>
        <p15:guide id="6" pos="2928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rpo 2">
  <p:cSld name="TITLE_AND_BODY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body" idx="1"/>
          </p:nvPr>
        </p:nvSpPr>
        <p:spPr>
          <a:xfrm>
            <a:off x="487275" y="1505525"/>
            <a:ext cx="8169600" cy="29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●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○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roxima Nova"/>
              <a:buChar char="■"/>
              <a:defRPr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111" name="Google Shape;111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4"/>
          <p:cNvSpPr/>
          <p:nvPr/>
        </p:nvSpPr>
        <p:spPr>
          <a:xfrm rot="-3598236">
            <a:off x="7992125" y="-403841"/>
            <a:ext cx="1374922" cy="1863078"/>
          </a:xfrm>
          <a:custGeom>
            <a:avLst/>
            <a:gdLst/>
            <a:ahLst/>
            <a:cxnLst/>
            <a:rect l="l" t="t" r="r" b="b"/>
            <a:pathLst>
              <a:path w="1376144" h="1864734" extrusionOk="0">
                <a:moveTo>
                  <a:pt x="758270" y="0"/>
                </a:moveTo>
                <a:lnTo>
                  <a:pt x="1376144" y="1070298"/>
                </a:lnTo>
                <a:lnTo>
                  <a:pt x="0" y="1864734"/>
                </a:lnTo>
                <a:lnTo>
                  <a:pt x="0" y="0"/>
                </a:lnTo>
                <a:close/>
              </a:path>
            </a:pathLst>
          </a:custGeom>
          <a:solidFill>
            <a:srgbClr val="A5E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07">
          <p15:clr>
            <a:srgbClr val="FA7B17"/>
          </p15:clr>
        </p15:guide>
        <p15:guide id="2" pos="5453">
          <p15:clr>
            <a:srgbClr val="FA7B17"/>
          </p15:clr>
        </p15:guide>
        <p15:guide id="3" orient="horz" pos="948">
          <p15:clr>
            <a:srgbClr val="FA7B17"/>
          </p15:clr>
        </p15:guide>
        <p15:guide id="4" orient="horz" pos="2835">
          <p15:clr>
            <a:srgbClr val="FA7B17"/>
          </p15:clr>
        </p15:guide>
        <p15:guide id="5" pos="2832">
          <p15:clr>
            <a:srgbClr val="FA7B17"/>
          </p15:clr>
        </p15:guide>
        <p15:guide id="6" pos="2928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7E29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sldNum" idx="12"/>
          </p:nvPr>
        </p:nvSpPr>
        <p:spPr>
          <a:xfrm>
            <a:off x="250533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0135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Logo 1">
  <p:cSld name="CUSTOM">
    <p:bg>
      <p:bgPr>
        <a:solidFill>
          <a:schemeClr val="accent2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35200" y="2033674"/>
            <a:ext cx="2673598" cy="107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 rot="2700000">
            <a:off x="197783" y="2957961"/>
            <a:ext cx="2154762" cy="2868809"/>
          </a:xfrm>
          <a:custGeom>
            <a:avLst/>
            <a:gdLst/>
            <a:ahLst/>
            <a:cxnLst/>
            <a:rect l="l" t="t" r="r" b="b"/>
            <a:pathLst>
              <a:path w="2153564" h="2867215" extrusionOk="0">
                <a:moveTo>
                  <a:pt x="0" y="0"/>
                </a:moveTo>
                <a:lnTo>
                  <a:pt x="2153564" y="0"/>
                </a:lnTo>
                <a:lnTo>
                  <a:pt x="2153564" y="1420487"/>
                </a:lnTo>
                <a:lnTo>
                  <a:pt x="706836" y="2867215"/>
                </a:lnTo>
                <a:lnTo>
                  <a:pt x="0" y="2160378"/>
                </a:lnTo>
                <a:close/>
              </a:path>
            </a:pathLst>
          </a:custGeom>
          <a:solidFill>
            <a:srgbClr val="FFD6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FFD664"/>
                </a:solidFill>
                <a:latin typeface="Arial"/>
                <a:ea typeface="Arial"/>
                <a:cs typeface="Arial"/>
                <a:sym typeface="Arial"/>
              </a:rPr>
              <a:t>´ßr</a:t>
            </a: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6310750" y="1"/>
            <a:ext cx="2833250" cy="2584951"/>
          </a:xfrm>
          <a:custGeom>
            <a:avLst/>
            <a:gdLst/>
            <a:ahLst/>
            <a:cxnLst/>
            <a:rect l="l" t="t" r="r" b="b"/>
            <a:pathLst>
              <a:path w="2833250" h="2584951" extrusionOk="0">
                <a:moveTo>
                  <a:pt x="0" y="0"/>
                </a:moveTo>
                <a:lnTo>
                  <a:pt x="2833250" y="0"/>
                </a:lnTo>
                <a:lnTo>
                  <a:pt x="2833250" y="2584951"/>
                </a:lnTo>
                <a:lnTo>
                  <a:pt x="2720201" y="2570956"/>
                </a:lnTo>
                <a:cubicBezTo>
                  <a:pt x="1460800" y="2362285"/>
                  <a:pt x="438043" y="1452842"/>
                  <a:pt x="66004" y="256701"/>
                </a:cubicBezTo>
                <a:close/>
              </a:path>
            </a:pathLst>
          </a:custGeom>
          <a:solidFill>
            <a:srgbClr val="F4AD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 2">
  <p:cSld name="Em branco 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5"/>
          <p:cNvSpPr txBox="1">
            <a:spLocks noGrp="1"/>
          </p:cNvSpPr>
          <p:nvPr>
            <p:ph type="sldNum" idx="12"/>
          </p:nvPr>
        </p:nvSpPr>
        <p:spPr>
          <a:xfrm>
            <a:off x="250533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0935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Logo 2">
  <p:cSld name="CUSTOM_1">
    <p:bg>
      <p:bgPr>
        <a:solidFill>
          <a:srgbClr val="FFFFFF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35200" y="2033674"/>
            <a:ext cx="2673598" cy="107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 rot="2700000">
            <a:off x="197783" y="2957961"/>
            <a:ext cx="2154762" cy="2868809"/>
          </a:xfrm>
          <a:custGeom>
            <a:avLst/>
            <a:gdLst/>
            <a:ahLst/>
            <a:cxnLst/>
            <a:rect l="l" t="t" r="r" b="b"/>
            <a:pathLst>
              <a:path w="2153564" h="2867215" extrusionOk="0">
                <a:moveTo>
                  <a:pt x="0" y="0"/>
                </a:moveTo>
                <a:lnTo>
                  <a:pt x="2153564" y="0"/>
                </a:lnTo>
                <a:lnTo>
                  <a:pt x="2153564" y="1420486"/>
                </a:lnTo>
                <a:lnTo>
                  <a:pt x="706835" y="2867215"/>
                </a:lnTo>
                <a:lnTo>
                  <a:pt x="0" y="2160380"/>
                </a:lnTo>
                <a:close/>
              </a:path>
            </a:pathLst>
          </a:custGeom>
          <a:solidFill>
            <a:srgbClr val="A5E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4"/>
          <p:cNvSpPr/>
          <p:nvPr/>
        </p:nvSpPr>
        <p:spPr>
          <a:xfrm>
            <a:off x="6310750" y="0"/>
            <a:ext cx="2833251" cy="2586660"/>
          </a:xfrm>
          <a:custGeom>
            <a:avLst/>
            <a:gdLst/>
            <a:ahLst/>
            <a:cxnLst/>
            <a:rect l="l" t="t" r="r" b="b"/>
            <a:pathLst>
              <a:path w="2833251" h="2586660" extrusionOk="0">
                <a:moveTo>
                  <a:pt x="0" y="0"/>
                </a:moveTo>
                <a:lnTo>
                  <a:pt x="2833251" y="0"/>
                </a:lnTo>
                <a:lnTo>
                  <a:pt x="2833251" y="2586660"/>
                </a:lnTo>
                <a:lnTo>
                  <a:pt x="2761805" y="2577581"/>
                </a:lnTo>
                <a:cubicBezTo>
                  <a:pt x="1483357" y="2382238"/>
                  <a:pt x="442131" y="1465986"/>
                  <a:pt x="66004" y="256701"/>
                </a:cubicBezTo>
                <a:close/>
              </a:path>
            </a:pathLst>
          </a:custGeom>
          <a:solidFill>
            <a:srgbClr val="9DEE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Logo 3">
  <p:cSld name="CUSTOM_1_1">
    <p:bg>
      <p:bgPr>
        <a:solidFill>
          <a:srgbClr val="FFFFFF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73350" y="2169778"/>
            <a:ext cx="1997298" cy="803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Logo 4">
  <p:cSld name="CUSTOM_1_1_1">
    <p:bg>
      <p:bgPr>
        <a:solidFill>
          <a:srgbClr val="FFBC8F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234625" y="1139125"/>
            <a:ext cx="2674750" cy="267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a Título 1">
  <p:cSld name="SECTION_TITLE_AND_DESCRIPTION">
    <p:bg>
      <p:bgPr>
        <a:solidFill>
          <a:schemeClr val="accent2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76025" y="1323934"/>
            <a:ext cx="5531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subTitle" idx="1"/>
          </p:nvPr>
        </p:nvSpPr>
        <p:spPr>
          <a:xfrm>
            <a:off x="776025" y="2893834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27" name="Google Shape;2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7"/>
          <p:cNvSpPr/>
          <p:nvPr/>
        </p:nvSpPr>
        <p:spPr>
          <a:xfrm rot="2700000">
            <a:off x="462648" y="4005075"/>
            <a:ext cx="2154762" cy="2220350"/>
          </a:xfrm>
          <a:custGeom>
            <a:avLst/>
            <a:gdLst/>
            <a:ahLst/>
            <a:cxnLst/>
            <a:rect l="l" t="t" r="r" b="b"/>
            <a:pathLst>
              <a:path w="2153564" h="2219116" extrusionOk="0">
                <a:moveTo>
                  <a:pt x="0" y="0"/>
                </a:moveTo>
                <a:lnTo>
                  <a:pt x="2153564" y="0"/>
                </a:lnTo>
                <a:lnTo>
                  <a:pt x="2153564" y="73943"/>
                </a:lnTo>
                <a:lnTo>
                  <a:pt x="8391" y="2219116"/>
                </a:lnTo>
                <a:lnTo>
                  <a:pt x="0" y="2210726"/>
                </a:lnTo>
                <a:close/>
              </a:path>
            </a:pathLst>
          </a:custGeom>
          <a:solidFill>
            <a:srgbClr val="FFD6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FFD664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7"/>
          <p:cNvSpPr/>
          <p:nvPr/>
        </p:nvSpPr>
        <p:spPr>
          <a:xfrm>
            <a:off x="6371526" y="1"/>
            <a:ext cx="2772474" cy="2786975"/>
          </a:xfrm>
          <a:custGeom>
            <a:avLst/>
            <a:gdLst/>
            <a:ahLst/>
            <a:cxnLst/>
            <a:rect l="l" t="t" r="r" b="b"/>
            <a:pathLst>
              <a:path w="2772474" h="2786975" extrusionOk="0">
                <a:moveTo>
                  <a:pt x="95025" y="0"/>
                </a:moveTo>
                <a:lnTo>
                  <a:pt x="2772474" y="0"/>
                </a:lnTo>
                <a:lnTo>
                  <a:pt x="2772474" y="2695678"/>
                </a:lnTo>
                <a:lnTo>
                  <a:pt x="2587565" y="2743223"/>
                </a:lnTo>
                <a:cubicBezTo>
                  <a:pt x="2447374" y="2771910"/>
                  <a:pt x="2302221" y="2786975"/>
                  <a:pt x="2153549" y="2786975"/>
                </a:cubicBezTo>
                <a:cubicBezTo>
                  <a:pt x="964176" y="2786975"/>
                  <a:pt x="0" y="1822798"/>
                  <a:pt x="0" y="633425"/>
                </a:cubicBezTo>
                <a:cubicBezTo>
                  <a:pt x="0" y="484753"/>
                  <a:pt x="15065" y="339600"/>
                  <a:pt x="43752" y="199410"/>
                </a:cubicBezTo>
                <a:close/>
              </a:path>
            </a:pathLst>
          </a:custGeom>
          <a:solidFill>
            <a:srgbClr val="F4AD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a Título 2">
  <p:cSld name="SECTION_TITLE_AND_DESCRIPTION_1">
    <p:bg>
      <p:bgPr>
        <a:solidFill>
          <a:srgbClr val="FFFFFF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776025" y="1323934"/>
            <a:ext cx="5531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subTitle" idx="1"/>
          </p:nvPr>
        </p:nvSpPr>
        <p:spPr>
          <a:xfrm>
            <a:off x="776025" y="2893834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33" name="Google Shape;3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8"/>
          <p:cNvSpPr/>
          <p:nvPr/>
        </p:nvSpPr>
        <p:spPr>
          <a:xfrm rot="2700000">
            <a:off x="462648" y="4005075"/>
            <a:ext cx="2154762" cy="2220350"/>
          </a:xfrm>
          <a:custGeom>
            <a:avLst/>
            <a:gdLst/>
            <a:ahLst/>
            <a:cxnLst/>
            <a:rect l="l" t="t" r="r" b="b"/>
            <a:pathLst>
              <a:path w="2153564" h="2219116" extrusionOk="0">
                <a:moveTo>
                  <a:pt x="0" y="0"/>
                </a:moveTo>
                <a:lnTo>
                  <a:pt x="2153564" y="0"/>
                </a:lnTo>
                <a:lnTo>
                  <a:pt x="2153564" y="73943"/>
                </a:lnTo>
                <a:lnTo>
                  <a:pt x="8391" y="2219116"/>
                </a:lnTo>
                <a:lnTo>
                  <a:pt x="0" y="2210726"/>
                </a:lnTo>
                <a:close/>
              </a:path>
            </a:pathLst>
          </a:custGeom>
          <a:solidFill>
            <a:srgbClr val="9DEE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8"/>
          <p:cNvSpPr/>
          <p:nvPr/>
        </p:nvSpPr>
        <p:spPr>
          <a:xfrm>
            <a:off x="6371526" y="1"/>
            <a:ext cx="2772474" cy="2786975"/>
          </a:xfrm>
          <a:custGeom>
            <a:avLst/>
            <a:gdLst/>
            <a:ahLst/>
            <a:cxnLst/>
            <a:rect l="l" t="t" r="r" b="b"/>
            <a:pathLst>
              <a:path w="2772474" h="2786975" extrusionOk="0">
                <a:moveTo>
                  <a:pt x="95025" y="0"/>
                </a:moveTo>
                <a:lnTo>
                  <a:pt x="2772474" y="0"/>
                </a:lnTo>
                <a:lnTo>
                  <a:pt x="2772474" y="2695678"/>
                </a:lnTo>
                <a:lnTo>
                  <a:pt x="2587565" y="2743223"/>
                </a:lnTo>
                <a:cubicBezTo>
                  <a:pt x="2447374" y="2771910"/>
                  <a:pt x="2302221" y="2786975"/>
                  <a:pt x="2153549" y="2786975"/>
                </a:cubicBezTo>
                <a:cubicBezTo>
                  <a:pt x="964176" y="2786975"/>
                  <a:pt x="0" y="1822798"/>
                  <a:pt x="0" y="633425"/>
                </a:cubicBezTo>
                <a:cubicBezTo>
                  <a:pt x="0" y="484753"/>
                  <a:pt x="15065" y="339600"/>
                  <a:pt x="43752" y="199410"/>
                </a:cubicBezTo>
                <a:close/>
              </a:path>
            </a:pathLst>
          </a:custGeom>
          <a:solidFill>
            <a:srgbClr val="A5E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a Título 3">
  <p:cSld name="SECTION_TITLE_AND_DESCRIPTION_1_1">
    <p:bg>
      <p:bgPr>
        <a:solidFill>
          <a:schemeClr val="accent5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776025" y="1323934"/>
            <a:ext cx="5531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776025" y="2893834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sz="1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pic>
        <p:nvPicPr>
          <p:cNvPr id="39" name="Google Shape;3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 rot="2700000">
            <a:off x="6810970" y="-646966"/>
            <a:ext cx="2154762" cy="2938988"/>
          </a:xfrm>
          <a:custGeom>
            <a:avLst/>
            <a:gdLst/>
            <a:ahLst/>
            <a:cxnLst/>
            <a:rect l="l" t="t" r="r" b="b"/>
            <a:pathLst>
              <a:path w="2153564" h="2937355" extrusionOk="0">
                <a:moveTo>
                  <a:pt x="0" y="1383644"/>
                </a:moveTo>
                <a:lnTo>
                  <a:pt x="1383643" y="0"/>
                </a:lnTo>
                <a:lnTo>
                  <a:pt x="2153564" y="769921"/>
                </a:lnTo>
                <a:lnTo>
                  <a:pt x="2153564" y="2937355"/>
                </a:lnTo>
                <a:lnTo>
                  <a:pt x="0" y="2937355"/>
                </a:lnTo>
                <a:close/>
              </a:path>
            </a:pathLst>
          </a:custGeom>
          <a:solidFill>
            <a:srgbClr val="A5E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FFD664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1400" b="0" i="0" u="none" strike="noStrike" cap="none">
              <a:solidFill>
                <a:srgbClr val="FFD6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9"/>
          <p:cNvSpPr/>
          <p:nvPr/>
        </p:nvSpPr>
        <p:spPr>
          <a:xfrm>
            <a:off x="-1" y="3650050"/>
            <a:ext cx="2530096" cy="1493450"/>
          </a:xfrm>
          <a:custGeom>
            <a:avLst/>
            <a:gdLst/>
            <a:ahLst/>
            <a:cxnLst/>
            <a:rect l="l" t="t" r="r" b="b"/>
            <a:pathLst>
              <a:path w="2530096" h="1493450" extrusionOk="0">
                <a:moveTo>
                  <a:pt x="480576" y="0"/>
                </a:moveTo>
                <a:cubicBezTo>
                  <a:pt x="1372606" y="0"/>
                  <a:pt x="2137963" y="542350"/>
                  <a:pt x="2464890" y="1315291"/>
                </a:cubicBezTo>
                <a:lnTo>
                  <a:pt x="2530096" y="1493450"/>
                </a:lnTo>
                <a:lnTo>
                  <a:pt x="0" y="1493450"/>
                </a:lnTo>
                <a:lnTo>
                  <a:pt x="0" y="55725"/>
                </a:lnTo>
                <a:lnTo>
                  <a:pt x="46561" y="43753"/>
                </a:lnTo>
                <a:cubicBezTo>
                  <a:pt x="186752" y="15065"/>
                  <a:pt x="331905" y="0"/>
                  <a:pt x="480576" y="0"/>
                </a:cubicBezTo>
                <a:close/>
              </a:path>
            </a:pathLst>
          </a:custGeom>
          <a:solidFill>
            <a:srgbClr val="F4AD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sória 1">
  <p:cSld name="SECTION_TITLE_AND_DESCRIPTION_1_1_1">
    <p:bg>
      <p:bgPr>
        <a:solidFill>
          <a:schemeClr val="accen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76025" y="1830609"/>
            <a:ext cx="55317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44" name="Google Shape;4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2475" y="4358175"/>
            <a:ext cx="709125" cy="7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 Extrabold"/>
              <a:buNone/>
              <a:defRPr sz="2800">
                <a:solidFill>
                  <a:schemeClr val="dk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7" r:id="rId16"/>
    <p:sldLayoutId id="2147483669" r:id="rId17"/>
    <p:sldLayoutId id="2147483670" r:id="rId18"/>
    <p:sldLayoutId id="2147483677" r:id="rId19"/>
    <p:sldLayoutId id="2147483679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>
            <a:spLocks noGrp="1"/>
          </p:cNvSpPr>
          <p:nvPr>
            <p:ph type="title"/>
          </p:nvPr>
        </p:nvSpPr>
        <p:spPr>
          <a:xfrm>
            <a:off x="776025" y="1323925"/>
            <a:ext cx="57444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Resultados da Captação</a:t>
            </a:r>
            <a:endParaRPr dirty="0"/>
          </a:p>
        </p:txBody>
      </p:sp>
      <p:sp>
        <p:nvSpPr>
          <p:cNvPr id="145" name="Google Shape;145;p30"/>
          <p:cNvSpPr txBox="1">
            <a:spLocks noGrp="1"/>
          </p:cNvSpPr>
          <p:nvPr>
            <p:ph type="subTitle" idx="1"/>
          </p:nvPr>
        </p:nvSpPr>
        <p:spPr>
          <a:xfrm>
            <a:off x="776025" y="2893834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[IES_NAME_AND_PERIOD]</a:t>
            </a:r>
          </a:p>
          <a:p>
            <a:pPr marL="0" indent="0"/>
            <a:r>
              <a:rPr lang="pt-BR" dirty="0"/>
              <a:t>[KINDS_NAME]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A607E-6B7F-D74B-8732-FB71BCF1A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Distribuição de vendas por porcentagem de desconto</a:t>
            </a:r>
          </a:p>
        </p:txBody>
      </p:sp>
      <p:sp>
        <p:nvSpPr>
          <p:cNvPr id="5" name="Google Shape;194;p7">
            <a:extLst>
              <a:ext uri="{FF2B5EF4-FFF2-40B4-BE49-F238E27FC236}">
                <a16:creationId xmlns:a16="http://schemas.microsoft.com/office/drawing/2014/main" id="{A392D2AE-73AE-7C4E-A885-4A07DB9E27C1}"/>
              </a:ext>
            </a:extLst>
          </p:cNvPr>
          <p:cNvSpPr txBox="1"/>
          <p:nvPr/>
        </p:nvSpPr>
        <p:spPr>
          <a:xfrm>
            <a:off x="487275" y="946885"/>
            <a:ext cx="33324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[GRAFICO_VENDAS_POR_DESCONTO]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92;p7">
            <a:extLst>
              <a:ext uri="{FF2B5EF4-FFF2-40B4-BE49-F238E27FC236}">
                <a16:creationId xmlns:a16="http://schemas.microsoft.com/office/drawing/2014/main" id="{55287C39-E8A9-DC4D-B624-6545DB997E45}"/>
              </a:ext>
            </a:extLst>
          </p:cNvPr>
          <p:cNvSpPr txBox="1"/>
          <p:nvPr/>
        </p:nvSpPr>
        <p:spPr>
          <a:xfrm>
            <a:off x="487275" y="4362768"/>
            <a:ext cx="799781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D30"/>
              </a:buClr>
              <a:buSzPts val="1900"/>
              <a:buFont typeface="Proxima Nova"/>
              <a:buNone/>
            </a:pPr>
            <a:r>
              <a:rPr lang="en-US" dirty="0">
                <a:solidFill>
                  <a:srgbClr val="1F2D30"/>
                </a:solidFill>
                <a:latin typeface="Proxima Nova"/>
                <a:ea typeface="Proxima Nova"/>
                <a:cs typeface="Proxima Nova"/>
                <a:sym typeface="Proxima Nova"/>
              </a:rPr>
              <a:t>[LABEL_VENDAS_POR_DESCONTO]</a:t>
            </a:r>
            <a:endParaRPr b="0" i="0" u="none" strike="noStrike" cap="none" dirty="0">
              <a:solidFill>
                <a:srgbClr val="1F2D3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4222145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1"/>
          <p:cNvSpPr txBox="1">
            <a:spLocks noGrp="1"/>
          </p:cNvSpPr>
          <p:nvPr>
            <p:ph type="title"/>
          </p:nvPr>
        </p:nvSpPr>
        <p:spPr>
          <a:xfrm>
            <a:off x="609599" y="1693050"/>
            <a:ext cx="5804264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Fluxo de concorrência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7368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[TITULO_FLUXO_CONCORRENCIA]</a:t>
            </a:r>
            <a:endParaRPr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665C8D-F4B1-C145-B2A2-B3FD1399F527}"/>
              </a:ext>
            </a:extLst>
          </p:cNvPr>
          <p:cNvSpPr/>
          <p:nvPr/>
        </p:nvSpPr>
        <p:spPr>
          <a:xfrm>
            <a:off x="608771" y="1704296"/>
            <a:ext cx="3179075" cy="3308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pt-BR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[GRAFICO_FLUXO_CONCORRENCIA]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ED515F-9E20-9945-A362-C7EC99AA06B2}"/>
              </a:ext>
            </a:extLst>
          </p:cNvPr>
          <p:cNvSpPr/>
          <p:nvPr/>
        </p:nvSpPr>
        <p:spPr>
          <a:xfrm>
            <a:off x="2888691" y="1270569"/>
            <a:ext cx="3366627" cy="3308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pt-BR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[SUBTITULO_FLUXO_CONCORRENCIA]</a:t>
            </a:r>
          </a:p>
        </p:txBody>
      </p:sp>
    </p:spTree>
    <p:extLst>
      <p:ext uri="{BB962C8B-B14F-4D97-AF65-F5344CB8AC3E}">
        <p14:creationId xmlns:p14="http://schemas.microsoft.com/office/powerpoint/2010/main" val="1641123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1"/>
          <p:cNvSpPr txBox="1">
            <a:spLocks noGrp="1"/>
          </p:cNvSpPr>
          <p:nvPr>
            <p:ph type="title"/>
          </p:nvPr>
        </p:nvSpPr>
        <p:spPr>
          <a:xfrm>
            <a:off x="609599" y="1693050"/>
            <a:ext cx="5804264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Planejamento 20.2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7718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Planejamento da Captação 2020.2</a:t>
            </a:r>
            <a:endParaRPr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5F76244-141B-7148-B670-22D272725836}"/>
              </a:ext>
            </a:extLst>
          </p:cNvPr>
          <p:cNvGraphicFramePr>
            <a:graphicFrameLocks/>
          </p:cNvGraphicFramePr>
          <p:nvPr/>
        </p:nvGraphicFramePr>
        <p:xfrm>
          <a:off x="701757" y="1274939"/>
          <a:ext cx="7740486" cy="2986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5">
            <a:extLst>
              <a:ext uri="{FF2B5EF4-FFF2-40B4-BE49-F238E27FC236}">
                <a16:creationId xmlns:a16="http://schemas.microsoft.com/office/drawing/2014/main" id="{1DB5CE1A-CCC4-DD41-B775-9288EF2C3B51}"/>
              </a:ext>
            </a:extLst>
          </p:cNvPr>
          <p:cNvSpPr txBox="1"/>
          <p:nvPr/>
        </p:nvSpPr>
        <p:spPr>
          <a:xfrm>
            <a:off x="1361364" y="3625366"/>
            <a:ext cx="457200" cy="22860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2"/>
                </a:solidFill>
              </a:rPr>
              <a:t>9%</a:t>
            </a:r>
            <a:r>
              <a:rPr lang="en-US" dirty="0">
                <a:solidFill>
                  <a:schemeClr val="bg2"/>
                </a:solidFill>
              </a:rPr>
              <a:t>*</a:t>
            </a:r>
            <a:endParaRPr lang="en-US" sz="1100" dirty="0">
              <a:solidFill>
                <a:schemeClr val="bg2"/>
              </a:solidFill>
            </a:endParaRPr>
          </a:p>
        </p:txBody>
      </p:sp>
      <p:sp>
        <p:nvSpPr>
          <p:cNvPr id="9" name="TextBox 5">
            <a:extLst>
              <a:ext uri="{FF2B5EF4-FFF2-40B4-BE49-F238E27FC236}">
                <a16:creationId xmlns:a16="http://schemas.microsoft.com/office/drawing/2014/main" id="{A9028BC0-17D8-0C43-95D1-F8945BF2F426}"/>
              </a:ext>
            </a:extLst>
          </p:cNvPr>
          <p:cNvSpPr txBox="1"/>
          <p:nvPr/>
        </p:nvSpPr>
        <p:spPr>
          <a:xfrm>
            <a:off x="3707197" y="3292800"/>
            <a:ext cx="457200" cy="22860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2"/>
                </a:solidFill>
              </a:rPr>
              <a:t>20%</a:t>
            </a: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7B904A7C-F643-CD49-AD9B-28312B4AB215}"/>
              </a:ext>
            </a:extLst>
          </p:cNvPr>
          <p:cNvSpPr txBox="1"/>
          <p:nvPr/>
        </p:nvSpPr>
        <p:spPr>
          <a:xfrm>
            <a:off x="4998589" y="2905843"/>
            <a:ext cx="457200" cy="22860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/>
                </a:solidFill>
              </a:rPr>
              <a:t>27</a:t>
            </a:r>
            <a:r>
              <a:rPr lang="en-US" sz="1100" dirty="0">
                <a:solidFill>
                  <a:schemeClr val="bg2"/>
                </a:solidFill>
              </a:rPr>
              <a:t>%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793FD608-1F3A-B548-A1C6-BCA35F60EF6A}"/>
              </a:ext>
            </a:extLst>
          </p:cNvPr>
          <p:cNvSpPr txBox="1"/>
          <p:nvPr/>
        </p:nvSpPr>
        <p:spPr>
          <a:xfrm>
            <a:off x="6170192" y="3090067"/>
            <a:ext cx="457200" cy="22860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/>
                </a:solidFill>
              </a:rPr>
              <a:t>20</a:t>
            </a:r>
            <a:r>
              <a:rPr lang="en-US" sz="1100" dirty="0">
                <a:solidFill>
                  <a:schemeClr val="bg2"/>
                </a:solidFill>
              </a:rPr>
              <a:t>%</a:t>
            </a: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178C2E74-4FEC-2846-AF8D-4AD87E2DAB99}"/>
              </a:ext>
            </a:extLst>
          </p:cNvPr>
          <p:cNvSpPr txBox="1"/>
          <p:nvPr/>
        </p:nvSpPr>
        <p:spPr>
          <a:xfrm>
            <a:off x="2552984" y="3407100"/>
            <a:ext cx="457200" cy="22860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2"/>
                </a:solidFill>
              </a:rPr>
              <a:t>16%</a:t>
            </a:r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5F992130-DD92-B54E-B64F-B3667550B259}"/>
              </a:ext>
            </a:extLst>
          </p:cNvPr>
          <p:cNvSpPr txBox="1"/>
          <p:nvPr/>
        </p:nvSpPr>
        <p:spPr>
          <a:xfrm>
            <a:off x="7376169" y="3618047"/>
            <a:ext cx="457200" cy="22860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2"/>
                </a:solidFill>
              </a:rPr>
              <a:t>8%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54A8EB-5AD8-9943-A7C9-8B18072A9446}"/>
              </a:ext>
            </a:extLst>
          </p:cNvPr>
          <p:cNvSpPr/>
          <p:nvPr/>
        </p:nvSpPr>
        <p:spPr>
          <a:xfrm>
            <a:off x="5775810" y="1829675"/>
            <a:ext cx="1245964" cy="2152336"/>
          </a:xfrm>
          <a:prstGeom prst="rect">
            <a:avLst/>
          </a:prstGeom>
          <a:solidFill>
            <a:schemeClr val="accent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9DB501-3F37-DE4C-86E9-B595CCC5B0C6}"/>
              </a:ext>
            </a:extLst>
          </p:cNvPr>
          <p:cNvSpPr/>
          <p:nvPr/>
        </p:nvSpPr>
        <p:spPr>
          <a:xfrm>
            <a:off x="7022173" y="2592993"/>
            <a:ext cx="1165193" cy="1399615"/>
          </a:xfrm>
          <a:prstGeom prst="rect">
            <a:avLst/>
          </a:prstGeom>
          <a:solidFill>
            <a:schemeClr val="accent2">
              <a:lumMod val="90000"/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31B4177-1550-4249-9D17-9ABE514D6707}"/>
              </a:ext>
            </a:extLst>
          </p:cNvPr>
          <p:cNvSpPr/>
          <p:nvPr/>
        </p:nvSpPr>
        <p:spPr>
          <a:xfrm>
            <a:off x="5775810" y="1658003"/>
            <a:ext cx="1245964" cy="1716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R" sz="800" dirty="0">
                <a:solidFill>
                  <a:schemeClr val="tx1"/>
                </a:solidFill>
              </a:rPr>
              <a:t>Dupla Isenção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9EA61E-B15F-824B-B8FE-DEE5C031A0FD}"/>
              </a:ext>
            </a:extLst>
          </p:cNvPr>
          <p:cNvSpPr/>
          <p:nvPr/>
        </p:nvSpPr>
        <p:spPr>
          <a:xfrm>
            <a:off x="7022173" y="2420908"/>
            <a:ext cx="1165193" cy="171672"/>
          </a:xfrm>
          <a:prstGeom prst="rect">
            <a:avLst/>
          </a:prstGeom>
          <a:solidFill>
            <a:srgbClr val="00B0F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dirty="0">
                <a:solidFill>
                  <a:schemeClr val="tx1"/>
                </a:solidFill>
              </a:rPr>
              <a:t>Dupla Captação</a:t>
            </a:r>
            <a:endParaRPr lang="en-BR" sz="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53C096-9FFC-1249-A5D9-B0DAB69456FC}"/>
              </a:ext>
            </a:extLst>
          </p:cNvPr>
          <p:cNvSpPr/>
          <p:nvPr/>
        </p:nvSpPr>
        <p:spPr>
          <a:xfrm>
            <a:off x="7022173" y="2596311"/>
            <a:ext cx="1165193" cy="171672"/>
          </a:xfrm>
          <a:prstGeom prst="rect">
            <a:avLst/>
          </a:pr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00" dirty="0">
                <a:solidFill>
                  <a:schemeClr val="tx1"/>
                </a:solidFill>
              </a:rPr>
              <a:t>Canal Aberto</a:t>
            </a:r>
            <a:endParaRPr lang="en-BR" sz="800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B84EDB6-4408-0B48-850F-3C1ED95FD175}"/>
              </a:ext>
            </a:extLst>
          </p:cNvPr>
          <p:cNvSpPr/>
          <p:nvPr/>
        </p:nvSpPr>
        <p:spPr>
          <a:xfrm>
            <a:off x="457536" y="4754178"/>
            <a:ext cx="5147527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800" dirty="0">
                <a:solidFill>
                  <a:schemeClr val="bg2"/>
                </a:solidFill>
                <a:latin typeface="Proxima Nova Bold"/>
                <a:cs typeface="Proxima Nova Bold"/>
              </a:rPr>
              <a:t>* Percentual da captação semestral em cada um dos meses</a:t>
            </a:r>
          </a:p>
        </p:txBody>
      </p:sp>
    </p:spTree>
    <p:extLst>
      <p:ext uri="{BB962C8B-B14F-4D97-AF65-F5344CB8AC3E}">
        <p14:creationId xmlns:p14="http://schemas.microsoft.com/office/powerpoint/2010/main" val="1248630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Planejamento da Captação 2020.2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C2D841-F586-A743-A381-DA10930EC7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300" y="1328090"/>
            <a:ext cx="5761399" cy="3207029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12A45F5-F802-F945-B366-1F836C1CCAF9}"/>
              </a:ext>
            </a:extLst>
          </p:cNvPr>
          <p:cNvSpPr/>
          <p:nvPr/>
        </p:nvSpPr>
        <p:spPr>
          <a:xfrm>
            <a:off x="457536" y="4754178"/>
            <a:ext cx="5147527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800" dirty="0">
                <a:solidFill>
                  <a:schemeClr val="bg2"/>
                </a:solidFill>
                <a:latin typeface="Proxima Nova Bold"/>
                <a:cs typeface="Proxima Nova Bold"/>
              </a:rPr>
              <a:t>* Percentual da captação semestral em cada um dos meses</a:t>
            </a:r>
          </a:p>
        </p:txBody>
      </p:sp>
      <p:sp>
        <p:nvSpPr>
          <p:cNvPr id="22" name="TextBox 5">
            <a:extLst>
              <a:ext uri="{FF2B5EF4-FFF2-40B4-BE49-F238E27FC236}">
                <a16:creationId xmlns:a16="http://schemas.microsoft.com/office/drawing/2014/main" id="{CE3273DE-FB1B-844D-86E3-099789179C21}"/>
              </a:ext>
            </a:extLst>
          </p:cNvPr>
          <p:cNvSpPr txBox="1"/>
          <p:nvPr/>
        </p:nvSpPr>
        <p:spPr>
          <a:xfrm>
            <a:off x="2400123" y="3442486"/>
            <a:ext cx="457200" cy="22860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non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/>
                </a:solidFill>
              </a:rPr>
              <a:t>*</a:t>
            </a:r>
            <a:endParaRPr lang="en-US" sz="11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346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89"/>
          <p:cNvSpPr txBox="1">
            <a:spLocks noGrp="1"/>
          </p:cNvSpPr>
          <p:nvPr>
            <p:ph type="body" idx="2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/>
              <a:t>XXXX</a:t>
            </a:r>
            <a:br>
              <a:rPr lang="pt-BR" dirty="0"/>
            </a:br>
            <a:endParaRPr dirty="0"/>
          </a:p>
          <a:p>
            <a:pPr lvl="0"/>
            <a:r>
              <a:rPr lang="pt-BR" dirty="0"/>
              <a:t>XXXX</a:t>
            </a:r>
            <a:br>
              <a:rPr lang="pt-BR" dirty="0"/>
            </a:br>
            <a:endParaRPr dirty="0"/>
          </a:p>
          <a:p>
            <a:pPr lvl="0"/>
            <a:r>
              <a:rPr lang="pt-BR" dirty="0"/>
              <a:t>XXXX</a:t>
            </a:r>
            <a:br>
              <a:rPr lang="pt-BR" dirty="0"/>
            </a:br>
            <a:endParaRPr dirty="0"/>
          </a:p>
          <a:p>
            <a:pPr lvl="0"/>
            <a:r>
              <a:rPr lang="pt-BR" dirty="0"/>
              <a:t>XXXX</a:t>
            </a:r>
            <a:br>
              <a:rPr lang="pt-BR" dirty="0"/>
            </a:br>
            <a:endParaRPr dirty="0"/>
          </a:p>
          <a:p>
            <a:pPr lvl="0"/>
            <a:r>
              <a:rPr lang="pt-BR" dirty="0"/>
              <a:t>XXXX</a:t>
            </a:r>
            <a:endParaRPr dirty="0"/>
          </a:p>
        </p:txBody>
      </p:sp>
      <p:sp>
        <p:nvSpPr>
          <p:cNvPr id="482" name="Google Shape;482;p89"/>
          <p:cNvSpPr txBox="1">
            <a:spLocks noGrp="1"/>
          </p:cNvSpPr>
          <p:nvPr>
            <p:ph type="title"/>
          </p:nvPr>
        </p:nvSpPr>
        <p:spPr>
          <a:xfrm>
            <a:off x="609600" y="1261376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/>
              <a:t>Recomendações</a:t>
            </a:r>
            <a:endParaRPr sz="3500" dirty="0"/>
          </a:p>
        </p:txBody>
      </p:sp>
    </p:spTree>
    <p:extLst>
      <p:ext uri="{BB962C8B-B14F-4D97-AF65-F5344CB8AC3E}">
        <p14:creationId xmlns:p14="http://schemas.microsoft.com/office/powerpoint/2010/main" val="3206654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114"/>
          <p:cNvSpPr/>
          <p:nvPr/>
        </p:nvSpPr>
        <p:spPr>
          <a:xfrm rot="2700000">
            <a:off x="-249214" y="2772312"/>
            <a:ext cx="2153564" cy="4133605"/>
          </a:xfrm>
          <a:prstGeom prst="rect">
            <a:avLst/>
          </a:prstGeom>
          <a:solidFill>
            <a:srgbClr val="FFD6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D664"/>
                </a:solidFill>
              </a:rPr>
              <a:t>r</a:t>
            </a:r>
            <a:endParaRPr>
              <a:solidFill>
                <a:srgbClr val="FFD664"/>
              </a:solidFill>
            </a:endParaRPr>
          </a:p>
        </p:txBody>
      </p:sp>
      <p:sp>
        <p:nvSpPr>
          <p:cNvPr id="604" name="Google Shape;604;p114"/>
          <p:cNvSpPr/>
          <p:nvPr/>
        </p:nvSpPr>
        <p:spPr>
          <a:xfrm>
            <a:off x="6225775" y="-4100125"/>
            <a:ext cx="6716400" cy="6716400"/>
          </a:xfrm>
          <a:prstGeom prst="ellipse">
            <a:avLst/>
          </a:prstGeom>
          <a:solidFill>
            <a:srgbClr val="F4AD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5" name="Google Shape;605;p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1400" y="2016325"/>
            <a:ext cx="2381208" cy="958476"/>
          </a:xfrm>
          <a:prstGeom prst="rect">
            <a:avLst/>
          </a:prstGeom>
          <a:noFill/>
          <a:ln>
            <a:noFill/>
          </a:ln>
        </p:spPr>
      </p:pic>
      <p:sp>
        <p:nvSpPr>
          <p:cNvPr id="606" name="Google Shape;606;p114"/>
          <p:cNvSpPr/>
          <p:nvPr/>
        </p:nvSpPr>
        <p:spPr>
          <a:xfrm>
            <a:off x="8347075" y="4329825"/>
            <a:ext cx="614100" cy="711900"/>
          </a:xfrm>
          <a:prstGeom prst="rect">
            <a:avLst/>
          </a:prstGeom>
          <a:solidFill>
            <a:srgbClr val="A5E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027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9"/>
          <p:cNvSpPr txBox="1">
            <a:spLocks noGrp="1"/>
          </p:cNvSpPr>
          <p:nvPr>
            <p:ph type="title"/>
          </p:nvPr>
        </p:nvSpPr>
        <p:spPr>
          <a:xfrm>
            <a:off x="609600" y="1261376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Agenda</a:t>
            </a:r>
            <a:endParaRPr dirty="0"/>
          </a:p>
        </p:txBody>
      </p:sp>
      <p:sp>
        <p:nvSpPr>
          <p:cNvPr id="7" name="Google Shape;481;p89">
            <a:extLst>
              <a:ext uri="{FF2B5EF4-FFF2-40B4-BE49-F238E27FC236}">
                <a16:creationId xmlns:a16="http://schemas.microsoft.com/office/drawing/2014/main" id="{F5E51521-0644-A54F-A767-0B8CED85C53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4939500" y="8002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/>
              <a:t>Resultados 20.1</a:t>
            </a:r>
            <a:br>
              <a:rPr lang="pt-BR" dirty="0"/>
            </a:br>
            <a:endParaRPr dirty="0"/>
          </a:p>
          <a:p>
            <a:pPr lvl="0"/>
            <a:r>
              <a:rPr lang="pt-BR" dirty="0"/>
              <a:t>Estoque</a:t>
            </a:r>
          </a:p>
          <a:p>
            <a:pPr marL="114300" lvl="0" indent="0">
              <a:buNone/>
            </a:pPr>
            <a:endParaRPr dirty="0"/>
          </a:p>
          <a:p>
            <a:pPr lvl="0"/>
            <a:r>
              <a:rPr lang="pt-BR" dirty="0"/>
              <a:t>Fluxo de concorrência</a:t>
            </a:r>
          </a:p>
          <a:p>
            <a:pPr marL="114300" lvl="0" indent="0">
              <a:buNone/>
            </a:pPr>
            <a:endParaRPr dirty="0"/>
          </a:p>
          <a:p>
            <a:pPr lvl="0"/>
            <a:r>
              <a:rPr lang="pt-BR" dirty="0"/>
              <a:t>Planejamento 20.2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6803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1"/>
          <p:cNvSpPr txBox="1">
            <a:spLocks noGrp="1"/>
          </p:cNvSpPr>
          <p:nvPr>
            <p:ph type="title"/>
          </p:nvPr>
        </p:nvSpPr>
        <p:spPr>
          <a:xfrm>
            <a:off x="609599" y="1693050"/>
            <a:ext cx="4752703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Resultados 20.1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9099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32;p49">
            <a:extLst>
              <a:ext uri="{FF2B5EF4-FFF2-40B4-BE49-F238E27FC236}">
                <a16:creationId xmlns:a16="http://schemas.microsoft.com/office/drawing/2014/main" id="{6DEDC671-B527-A04D-8AEF-5F7C4CD7D5BF}"/>
              </a:ext>
            </a:extLst>
          </p:cNvPr>
          <p:cNvSpPr/>
          <p:nvPr/>
        </p:nvSpPr>
        <p:spPr>
          <a:xfrm>
            <a:off x="3161222" y="1164713"/>
            <a:ext cx="3728285" cy="661500"/>
          </a:xfrm>
          <a:prstGeom prst="roundRect">
            <a:avLst>
              <a:gd name="adj" fmla="val 12488"/>
            </a:avLst>
          </a:prstGeom>
          <a:solidFill>
            <a:schemeClr val="tx1">
              <a:lumMod val="75000"/>
              <a:alpha val="317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1" name="Google Shape;633;p49">
            <a:extLst>
              <a:ext uri="{FF2B5EF4-FFF2-40B4-BE49-F238E27FC236}">
                <a16:creationId xmlns:a16="http://schemas.microsoft.com/office/drawing/2014/main" id="{946EDB44-1AD3-214F-883C-11D3350B55F9}"/>
              </a:ext>
            </a:extLst>
          </p:cNvPr>
          <p:cNvSpPr/>
          <p:nvPr/>
        </p:nvSpPr>
        <p:spPr>
          <a:xfrm>
            <a:off x="2804382" y="1899507"/>
            <a:ext cx="4085125" cy="661502"/>
          </a:xfrm>
          <a:prstGeom prst="roundRect">
            <a:avLst>
              <a:gd name="adj" fmla="val 12488"/>
            </a:avLst>
          </a:prstGeom>
          <a:solidFill>
            <a:schemeClr val="tx1">
              <a:lumMod val="75000"/>
              <a:alpha val="22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2" name="Google Shape;634;p49">
            <a:extLst>
              <a:ext uri="{FF2B5EF4-FFF2-40B4-BE49-F238E27FC236}">
                <a16:creationId xmlns:a16="http://schemas.microsoft.com/office/drawing/2014/main" id="{3DFE01C7-90B3-494A-8EEB-61A69211371D}"/>
              </a:ext>
            </a:extLst>
          </p:cNvPr>
          <p:cNvSpPr/>
          <p:nvPr/>
        </p:nvSpPr>
        <p:spPr>
          <a:xfrm>
            <a:off x="2313729" y="2635768"/>
            <a:ext cx="4575778" cy="661500"/>
          </a:xfrm>
          <a:prstGeom prst="roundRect">
            <a:avLst>
              <a:gd name="adj" fmla="val 12488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3" name="Trapezoid 22">
            <a:extLst>
              <a:ext uri="{FF2B5EF4-FFF2-40B4-BE49-F238E27FC236}">
                <a16:creationId xmlns:a16="http://schemas.microsoft.com/office/drawing/2014/main" id="{B2C2F5CC-A28E-3A45-B6CC-50E9FC0638B1}"/>
              </a:ext>
            </a:extLst>
          </p:cNvPr>
          <p:cNvSpPr/>
          <p:nvPr/>
        </p:nvSpPr>
        <p:spPr>
          <a:xfrm rot="10800000">
            <a:off x="525768" y="1164710"/>
            <a:ext cx="3074981" cy="661501"/>
          </a:xfrm>
          <a:prstGeom prst="trapezoid">
            <a:avLst>
              <a:gd name="adj" fmla="val 44296"/>
            </a:avLst>
          </a:prstGeom>
          <a:solidFill>
            <a:srgbClr val="6D9DCD"/>
          </a:solidFill>
        </p:spPr>
        <p:txBody>
          <a:bodyPr wrap="square" rtlCol="0" anchor="ctr">
            <a:spAutoFit/>
          </a:bodyPr>
          <a:lstStyle/>
          <a:p>
            <a:pPr algn="ctr"/>
            <a:endParaRPr lang="pt-BR" sz="2000" b="1" dirty="0">
              <a:solidFill>
                <a:srgbClr val="FDB913"/>
              </a:solidFill>
              <a:latin typeface="Proxima Nova Rg" panose="02000506030000020004" pitchFamily="50" charset="0"/>
            </a:endParaRPr>
          </a:p>
        </p:txBody>
      </p:sp>
      <p:sp>
        <p:nvSpPr>
          <p:cNvPr id="24" name="Trapezoid 23">
            <a:extLst>
              <a:ext uri="{FF2B5EF4-FFF2-40B4-BE49-F238E27FC236}">
                <a16:creationId xmlns:a16="http://schemas.microsoft.com/office/drawing/2014/main" id="{F99D6191-A5DF-FB40-BCF5-711ADC621BC2}"/>
              </a:ext>
            </a:extLst>
          </p:cNvPr>
          <p:cNvSpPr/>
          <p:nvPr/>
        </p:nvSpPr>
        <p:spPr>
          <a:xfrm rot="10800000">
            <a:off x="834362" y="1899507"/>
            <a:ext cx="2453067" cy="661501"/>
          </a:xfrm>
          <a:prstGeom prst="trapezoid">
            <a:avLst>
              <a:gd name="adj" fmla="val 44296"/>
            </a:avLst>
          </a:prstGeom>
          <a:solidFill>
            <a:srgbClr val="88AED8"/>
          </a:solidFill>
        </p:spPr>
        <p:txBody>
          <a:bodyPr wrap="square" rtlCol="0" anchor="ctr">
            <a:spAutoFit/>
          </a:bodyPr>
          <a:lstStyle/>
          <a:p>
            <a:pPr algn="ctr"/>
            <a:endParaRPr lang="pt-BR" sz="2000" b="1" dirty="0">
              <a:solidFill>
                <a:srgbClr val="FDB913"/>
              </a:solidFill>
              <a:latin typeface="Proxima Nova Rg" panose="02000506030000020004" pitchFamily="50" charset="0"/>
            </a:endParaRPr>
          </a:p>
        </p:txBody>
      </p:sp>
      <p:sp>
        <p:nvSpPr>
          <p:cNvPr id="25" name="Trapezoid 24">
            <a:extLst>
              <a:ext uri="{FF2B5EF4-FFF2-40B4-BE49-F238E27FC236}">
                <a16:creationId xmlns:a16="http://schemas.microsoft.com/office/drawing/2014/main" id="{03356043-1D37-BD49-97C6-C735BA530932}"/>
              </a:ext>
            </a:extLst>
          </p:cNvPr>
          <p:cNvSpPr/>
          <p:nvPr/>
        </p:nvSpPr>
        <p:spPr>
          <a:xfrm rot="10800000">
            <a:off x="1135243" y="2635764"/>
            <a:ext cx="1846073" cy="661501"/>
          </a:xfrm>
          <a:prstGeom prst="trapezoid">
            <a:avLst>
              <a:gd name="adj" fmla="val 44296"/>
            </a:avLst>
          </a:prstGeom>
          <a:solidFill>
            <a:srgbClr val="A4C0E3"/>
          </a:solidFill>
        </p:spPr>
        <p:txBody>
          <a:bodyPr wrap="square" rtlCol="0" anchor="ctr">
            <a:spAutoFit/>
          </a:bodyPr>
          <a:lstStyle/>
          <a:p>
            <a:pPr algn="ctr"/>
            <a:endParaRPr lang="pt-BR" sz="2000" b="1" dirty="0">
              <a:solidFill>
                <a:srgbClr val="FDB913"/>
              </a:solidFill>
              <a:latin typeface="Proxima Nova Rg" panose="02000506030000020004" pitchFamily="50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6AE15DD-420E-CF4E-9B7B-8C04B8881347}"/>
              </a:ext>
            </a:extLst>
          </p:cNvPr>
          <p:cNvSpPr/>
          <p:nvPr/>
        </p:nvSpPr>
        <p:spPr>
          <a:xfrm>
            <a:off x="1666729" y="1326186"/>
            <a:ext cx="7729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dirty="0">
                <a:solidFill>
                  <a:schemeClr val="bg1"/>
                </a:solidFill>
                <a:latin typeface="Proxima Nova Bold"/>
                <a:cs typeface="Proxima Nova Bold"/>
              </a:rPr>
              <a:t>Visitas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B5B13ED-822F-1846-9D11-D98B2F7F0B23}"/>
              </a:ext>
            </a:extLst>
          </p:cNvPr>
          <p:cNvSpPr/>
          <p:nvPr/>
        </p:nvSpPr>
        <p:spPr>
          <a:xfrm>
            <a:off x="1283872" y="2069598"/>
            <a:ext cx="16353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dirty="0">
                <a:solidFill>
                  <a:schemeClr val="bg1"/>
                </a:solidFill>
                <a:latin typeface="Proxima Nova Bold"/>
                <a:cs typeface="Proxima Nova Bold"/>
              </a:rPr>
              <a:t>Ordens geradas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5FB8647-523A-624C-9008-8B92F62783BC}"/>
              </a:ext>
            </a:extLst>
          </p:cNvPr>
          <p:cNvSpPr/>
          <p:nvPr/>
        </p:nvSpPr>
        <p:spPr>
          <a:xfrm>
            <a:off x="1689539" y="2797240"/>
            <a:ext cx="7425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dirty="0">
                <a:solidFill>
                  <a:schemeClr val="bg1"/>
                </a:solidFill>
                <a:latin typeface="Proxima Nova Bold"/>
                <a:cs typeface="Proxima Nova Bold"/>
              </a:rPr>
              <a:t>Pagos</a:t>
            </a:r>
          </a:p>
        </p:txBody>
      </p:sp>
      <p:graphicFrame>
        <p:nvGraphicFramePr>
          <p:cNvPr id="29" name="Google Shape;637;p49">
            <a:extLst>
              <a:ext uri="{FF2B5EF4-FFF2-40B4-BE49-F238E27FC236}">
                <a16:creationId xmlns:a16="http://schemas.microsoft.com/office/drawing/2014/main" id="{2D8698D2-DC92-F24B-9954-6D9AF34EF3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2501738"/>
              </p:ext>
            </p:extLst>
          </p:nvPr>
        </p:nvGraphicFramePr>
        <p:xfrm>
          <a:off x="3685207" y="1166040"/>
          <a:ext cx="3204300" cy="2848092"/>
        </p:xfrm>
        <a:graphic>
          <a:graphicData uri="http://schemas.openxmlformats.org/drawingml/2006/table">
            <a:tbl>
              <a:tblPr>
                <a:noFill/>
                <a:tableStyleId>{F544540E-ABC0-4C7E-A856-11361A87351F}</a:tableStyleId>
              </a:tblPr>
              <a:tblGrid>
                <a:gridCol w="1068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8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8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28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b="1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2019.1</a:t>
                      </a:r>
                      <a:endParaRPr sz="1100" b="1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b="1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2020.1</a:t>
                      </a:r>
                      <a:endParaRPr sz="1100" b="1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b="1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Crescimento</a:t>
                      </a:r>
                      <a:endParaRPr sz="1100" b="1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[N_VISITAS_PREV]</a:t>
                      </a:r>
                      <a:endParaRPr sz="14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[N_VISITAS]</a:t>
                      </a:r>
                      <a:endParaRPr sz="14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[GROWTH_VISITAS]</a:t>
                      </a:r>
                      <a:endParaRPr sz="14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[N_ORDENS_PREV]</a:t>
                      </a:r>
                      <a:endParaRPr sz="14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[N_ORDENS]</a:t>
                      </a:r>
                      <a:endParaRPr sz="14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[GROWTH_ORDENS]</a:t>
                      </a:r>
                      <a:endParaRPr sz="14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pt-BR"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[N_PAGOS_PREV]</a:t>
                      </a: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[N_PAGOS]</a:t>
                      </a:r>
                      <a:endParaRPr sz="14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[GROWTH_PAGOS]</a:t>
                      </a:r>
                      <a:endParaRPr sz="14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223" name="Google Shape;223;p35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Funil de vendas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A11B20-DE8D-AD42-9E0A-5C6DC5ABDF9F}"/>
              </a:ext>
            </a:extLst>
          </p:cNvPr>
          <p:cNvSpPr/>
          <p:nvPr/>
        </p:nvSpPr>
        <p:spPr>
          <a:xfrm>
            <a:off x="8317282" y="4496844"/>
            <a:ext cx="638828" cy="4433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sp>
        <p:nvSpPr>
          <p:cNvPr id="30" name="Google Shape;634;p49">
            <a:extLst>
              <a:ext uri="{FF2B5EF4-FFF2-40B4-BE49-F238E27FC236}">
                <a16:creationId xmlns:a16="http://schemas.microsoft.com/office/drawing/2014/main" id="{0C928650-E3EA-3140-B5FE-0AEB4A3A40F5}"/>
              </a:ext>
            </a:extLst>
          </p:cNvPr>
          <p:cNvSpPr/>
          <p:nvPr/>
        </p:nvSpPr>
        <p:spPr>
          <a:xfrm>
            <a:off x="4746323" y="3599828"/>
            <a:ext cx="4179265" cy="394893"/>
          </a:xfrm>
          <a:prstGeom prst="roundRect">
            <a:avLst>
              <a:gd name="adj" fmla="val 12488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31" name="Google Shape;634;p49">
            <a:extLst>
              <a:ext uri="{FF2B5EF4-FFF2-40B4-BE49-F238E27FC236}">
                <a16:creationId xmlns:a16="http://schemas.microsoft.com/office/drawing/2014/main" id="{BAC3BA9A-2A0E-FE41-90B7-C973527E2B3B}"/>
              </a:ext>
            </a:extLst>
          </p:cNvPr>
          <p:cNvSpPr/>
          <p:nvPr/>
        </p:nvSpPr>
        <p:spPr>
          <a:xfrm>
            <a:off x="4772669" y="4072743"/>
            <a:ext cx="4152922" cy="394893"/>
          </a:xfrm>
          <a:prstGeom prst="roundRect">
            <a:avLst>
              <a:gd name="adj" fmla="val 12488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32" name="Google Shape;634;p49">
            <a:extLst>
              <a:ext uri="{FF2B5EF4-FFF2-40B4-BE49-F238E27FC236}">
                <a16:creationId xmlns:a16="http://schemas.microsoft.com/office/drawing/2014/main" id="{B623A4B5-7623-7D43-B288-0939F21313BD}"/>
              </a:ext>
            </a:extLst>
          </p:cNvPr>
          <p:cNvSpPr/>
          <p:nvPr/>
        </p:nvSpPr>
        <p:spPr>
          <a:xfrm>
            <a:off x="4772666" y="4560753"/>
            <a:ext cx="4152923" cy="394893"/>
          </a:xfrm>
          <a:prstGeom prst="roundRect">
            <a:avLst>
              <a:gd name="adj" fmla="val 12488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aphicFrame>
        <p:nvGraphicFramePr>
          <p:cNvPr id="33" name="Google Shape;637;p49">
            <a:extLst>
              <a:ext uri="{FF2B5EF4-FFF2-40B4-BE49-F238E27FC236}">
                <a16:creationId xmlns:a16="http://schemas.microsoft.com/office/drawing/2014/main" id="{69E7BAB7-273A-954A-AC6D-E85B280B86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554667"/>
              </p:ext>
            </p:extLst>
          </p:nvPr>
        </p:nvGraphicFramePr>
        <p:xfrm>
          <a:off x="4959709" y="3372027"/>
          <a:ext cx="3983424" cy="2415085"/>
        </p:xfrm>
        <a:graphic>
          <a:graphicData uri="http://schemas.openxmlformats.org/drawingml/2006/table">
            <a:tbl>
              <a:tblPr>
                <a:noFill/>
                <a:tableStyleId>{F544540E-ABC0-4C7E-A856-11361A87351F}</a:tableStyleId>
              </a:tblPr>
              <a:tblGrid>
                <a:gridCol w="14911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29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93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31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b="1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2019.1</a:t>
                      </a:r>
                      <a:endParaRPr sz="1100" b="1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b="1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2020.1</a:t>
                      </a:r>
                      <a:endParaRPr sz="1100" b="1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b="1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Crescimento</a:t>
                      </a:r>
                      <a:endParaRPr sz="1100" b="1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5796178"/>
                  </a:ext>
                </a:extLst>
              </a:tr>
              <a:tr h="68421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5463629"/>
                  </a:ext>
                </a:extLst>
              </a:tr>
              <a:tr h="26133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[AVG_OFFERED_PREV]</a:t>
                      </a: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[AVG_OFFERED]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[GROWTH_OFFERED]</a:t>
                      </a:r>
                      <a:endParaRPr sz="14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3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339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[AVG_DISC_PREV]</a:t>
                      </a: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[AVG_DISC]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[GROWTH_DISCOUNT]</a:t>
                      </a:r>
                      <a:endParaRPr sz="14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73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pt-BR"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3956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[REVENUE_PREV]</a:t>
                      </a: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[REVENUE]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[GROWTH_REVENUE]</a:t>
                      </a:r>
                      <a:endParaRPr sz="14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7378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4" name="Google Shape;638;p49">
            <a:extLst>
              <a:ext uri="{FF2B5EF4-FFF2-40B4-BE49-F238E27FC236}">
                <a16:creationId xmlns:a16="http://schemas.microsoft.com/office/drawing/2014/main" id="{98F43E96-B1BE-D84F-8A60-6563CA0159A6}"/>
              </a:ext>
            </a:extLst>
          </p:cNvPr>
          <p:cNvSpPr/>
          <p:nvPr/>
        </p:nvSpPr>
        <p:spPr>
          <a:xfrm>
            <a:off x="3936806" y="3604637"/>
            <a:ext cx="1144454" cy="387866"/>
          </a:xfrm>
          <a:prstGeom prst="roundRect">
            <a:avLst>
              <a:gd name="adj" fmla="val 1248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Mensalidade média (</a:t>
            </a:r>
            <a:r>
              <a:rPr lang="pt-BR" sz="1200" dirty="0" err="1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</a:t>
            </a:r>
            <a:r>
              <a:rPr lang="pt-BR" sz="1200" dirty="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$)</a:t>
            </a:r>
            <a:endParaRPr sz="1200" dirty="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35" name="Google Shape;639;p49">
            <a:extLst>
              <a:ext uri="{FF2B5EF4-FFF2-40B4-BE49-F238E27FC236}">
                <a16:creationId xmlns:a16="http://schemas.microsoft.com/office/drawing/2014/main" id="{6DACD6CA-7206-3244-B131-8AAD546319EA}"/>
              </a:ext>
            </a:extLst>
          </p:cNvPr>
          <p:cNvSpPr/>
          <p:nvPr/>
        </p:nvSpPr>
        <p:spPr>
          <a:xfrm>
            <a:off x="3936806" y="4068240"/>
            <a:ext cx="1144454" cy="399396"/>
          </a:xfrm>
          <a:prstGeom prst="roundRect">
            <a:avLst>
              <a:gd name="adj" fmla="val 1248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chemeClr val="dk2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Desconto médio</a:t>
            </a:r>
            <a:endParaRPr sz="1200" dirty="0">
              <a:solidFill>
                <a:schemeClr val="dk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36" name="Google Shape;640;p49">
            <a:extLst>
              <a:ext uri="{FF2B5EF4-FFF2-40B4-BE49-F238E27FC236}">
                <a16:creationId xmlns:a16="http://schemas.microsoft.com/office/drawing/2014/main" id="{884A4AEC-3284-D34E-9DAB-ABDA963B3F28}"/>
              </a:ext>
            </a:extLst>
          </p:cNvPr>
          <p:cNvSpPr/>
          <p:nvPr/>
        </p:nvSpPr>
        <p:spPr>
          <a:xfrm>
            <a:off x="3936805" y="4558430"/>
            <a:ext cx="1144455" cy="394893"/>
          </a:xfrm>
          <a:prstGeom prst="roundRect">
            <a:avLst>
              <a:gd name="adj" fmla="val 1248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Receita* (</a:t>
            </a:r>
            <a:r>
              <a:rPr lang="pt-BR" sz="1200" dirty="0" err="1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R</a:t>
            </a:r>
            <a:r>
              <a:rPr lang="pt-BR" sz="1200" dirty="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$)</a:t>
            </a:r>
            <a:endParaRPr sz="1200" dirty="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6CE8AF-C755-4344-9D80-4949FF28D501}"/>
              </a:ext>
            </a:extLst>
          </p:cNvPr>
          <p:cNvSpPr/>
          <p:nvPr/>
        </p:nvSpPr>
        <p:spPr>
          <a:xfrm>
            <a:off x="0" y="3992503"/>
            <a:ext cx="1947797" cy="1237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C32B59-FB45-F14F-9FCE-2FE4AE04A98E}"/>
              </a:ext>
            </a:extLst>
          </p:cNvPr>
          <p:cNvSpPr/>
          <p:nvPr/>
        </p:nvSpPr>
        <p:spPr>
          <a:xfrm>
            <a:off x="457536" y="4677398"/>
            <a:ext cx="29805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800" dirty="0">
                <a:solidFill>
                  <a:schemeClr val="bg2"/>
                </a:solidFill>
                <a:latin typeface="Proxima Nova Bold"/>
                <a:cs typeface="Proxima Nova Bold"/>
              </a:rPr>
              <a:t>* Receita que o aluno renderá para a IES em seu </a:t>
            </a:r>
            <a:r>
              <a:rPr lang="pt-BR" sz="800" dirty="0" err="1">
                <a:solidFill>
                  <a:schemeClr val="bg2"/>
                </a:solidFill>
                <a:latin typeface="Proxima Nova Bold"/>
                <a:cs typeface="Proxima Nova Bold"/>
              </a:rPr>
              <a:t>lifetime</a:t>
            </a:r>
            <a:r>
              <a:rPr lang="pt-BR" sz="800" dirty="0">
                <a:solidFill>
                  <a:schemeClr val="bg2"/>
                </a:solidFill>
                <a:latin typeface="Proxima Nova Bold"/>
                <a:cs typeface="Proxima Nova Bold"/>
              </a:rPr>
              <a:t> </a:t>
            </a:r>
            <a:r>
              <a:rPr lang="pt-BR" sz="800" dirty="0" err="1">
                <a:solidFill>
                  <a:schemeClr val="bg2"/>
                </a:solidFill>
                <a:latin typeface="Proxima Nova Bold"/>
                <a:cs typeface="Proxima Nova Bold"/>
              </a:rPr>
              <a:t>value</a:t>
            </a:r>
            <a:r>
              <a:rPr lang="pt-BR" sz="800" dirty="0">
                <a:solidFill>
                  <a:schemeClr val="bg2"/>
                </a:solidFill>
                <a:latin typeface="Proxima Nova Bold"/>
                <a:cs typeface="Proxima Nova Bold"/>
              </a:rPr>
              <a:t>    </a:t>
            </a:r>
          </a:p>
          <a:p>
            <a:r>
              <a:rPr lang="pt-BR" sz="800" dirty="0">
                <a:solidFill>
                  <a:schemeClr val="bg2"/>
                </a:solidFill>
                <a:latin typeface="Proxima Nova Bold"/>
                <a:cs typeface="Proxima Nova Bold"/>
              </a:rPr>
              <a:t>  (30 meses Graduação, 14 meses Pós) </a:t>
            </a:r>
          </a:p>
        </p:txBody>
      </p:sp>
    </p:spTree>
    <p:extLst>
      <p:ext uri="{BB962C8B-B14F-4D97-AF65-F5344CB8AC3E}">
        <p14:creationId xmlns:p14="http://schemas.microsoft.com/office/powerpoint/2010/main" val="1075733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632;p49">
            <a:extLst>
              <a:ext uri="{FF2B5EF4-FFF2-40B4-BE49-F238E27FC236}">
                <a16:creationId xmlns:a16="http://schemas.microsoft.com/office/drawing/2014/main" id="{4D617BC4-F00C-0345-8674-3F2CA973A9A0}"/>
              </a:ext>
            </a:extLst>
          </p:cNvPr>
          <p:cNvSpPr/>
          <p:nvPr/>
        </p:nvSpPr>
        <p:spPr>
          <a:xfrm>
            <a:off x="914556" y="3844736"/>
            <a:ext cx="7477117" cy="380741"/>
          </a:xfrm>
          <a:prstGeom prst="roundRect">
            <a:avLst>
              <a:gd name="adj" fmla="val 12488"/>
            </a:avLst>
          </a:prstGeom>
          <a:solidFill>
            <a:srgbClr val="304FFE">
              <a:alpha val="317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8" name="Google Shape;633;p49">
            <a:extLst>
              <a:ext uri="{FF2B5EF4-FFF2-40B4-BE49-F238E27FC236}">
                <a16:creationId xmlns:a16="http://schemas.microsoft.com/office/drawing/2014/main" id="{876F9E31-6437-1744-B1F7-062F929E0189}"/>
              </a:ext>
            </a:extLst>
          </p:cNvPr>
          <p:cNvSpPr/>
          <p:nvPr/>
        </p:nvSpPr>
        <p:spPr>
          <a:xfrm>
            <a:off x="914556" y="4258208"/>
            <a:ext cx="7477116" cy="353264"/>
          </a:xfrm>
          <a:prstGeom prst="roundRect">
            <a:avLst>
              <a:gd name="adj" fmla="val 12488"/>
            </a:avLst>
          </a:prstGeom>
          <a:solidFill>
            <a:srgbClr val="FFA366">
              <a:alpha val="3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59" name="Google Shape;634;p49">
            <a:extLst>
              <a:ext uri="{FF2B5EF4-FFF2-40B4-BE49-F238E27FC236}">
                <a16:creationId xmlns:a16="http://schemas.microsoft.com/office/drawing/2014/main" id="{F6731E7E-13CD-9D4D-A6FC-8EF85990569E}"/>
              </a:ext>
            </a:extLst>
          </p:cNvPr>
          <p:cNvSpPr/>
          <p:nvPr/>
        </p:nvSpPr>
        <p:spPr>
          <a:xfrm>
            <a:off x="914555" y="4635607"/>
            <a:ext cx="7477115" cy="324669"/>
          </a:xfrm>
          <a:prstGeom prst="roundRect">
            <a:avLst>
              <a:gd name="adj" fmla="val 12488"/>
            </a:avLst>
          </a:prstGeom>
          <a:solidFill>
            <a:srgbClr val="AC8BFF">
              <a:alpha val="3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aphicFrame>
        <p:nvGraphicFramePr>
          <p:cNvPr id="60" name="Google Shape;637;p49">
            <a:extLst>
              <a:ext uri="{FF2B5EF4-FFF2-40B4-BE49-F238E27FC236}">
                <a16:creationId xmlns:a16="http://schemas.microsoft.com/office/drawing/2014/main" id="{061CDF49-A0B1-9945-87BB-1D8337DDFA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2325065"/>
              </p:ext>
            </p:extLst>
          </p:nvPr>
        </p:nvGraphicFramePr>
        <p:xfrm>
          <a:off x="914556" y="3603637"/>
          <a:ext cx="7490087" cy="1350075"/>
        </p:xfrm>
        <a:graphic>
          <a:graphicData uri="http://schemas.openxmlformats.org/drawingml/2006/table">
            <a:tbl>
              <a:tblPr>
                <a:noFill/>
                <a:tableStyleId>{F544540E-ABC0-4C7E-A856-11361A87351F}</a:tableStyleId>
              </a:tblPr>
              <a:tblGrid>
                <a:gridCol w="1152738">
                  <a:extLst>
                    <a:ext uri="{9D8B030D-6E8A-4147-A177-3AD203B41FA5}">
                      <a16:colId xmlns:a16="http://schemas.microsoft.com/office/drawing/2014/main" val="827487647"/>
                    </a:ext>
                  </a:extLst>
                </a:gridCol>
                <a:gridCol w="267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00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251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80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1807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281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b="1" dirty="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Indicador</a:t>
                      </a: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Definição</a:t>
                      </a:r>
                      <a:endParaRPr sz="1200" b="1" dirty="0">
                        <a:ln>
                          <a:noFill/>
                        </a:ln>
                        <a:solidFill>
                          <a:srgbClr val="656666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2019.1</a:t>
                      </a:r>
                      <a:endParaRPr sz="1200" b="1" dirty="0">
                        <a:ln>
                          <a:noFill/>
                        </a:ln>
                        <a:solidFill>
                          <a:srgbClr val="656666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2020.1</a:t>
                      </a:r>
                      <a:endParaRPr sz="1200" b="1" dirty="0">
                        <a:ln>
                          <a:noFill/>
                        </a:ln>
                        <a:solidFill>
                          <a:srgbClr val="656666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Benchmark</a:t>
                      </a:r>
                      <a:endParaRPr sz="1200" b="1" dirty="0">
                        <a:ln>
                          <a:noFill/>
                        </a:ln>
                        <a:solidFill>
                          <a:srgbClr val="656666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ln>
                            <a:noFill/>
                          </a:ln>
                          <a:solidFill>
                            <a:srgbClr val="656666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Crescimento</a:t>
                      </a:r>
                      <a:endParaRPr sz="1200" b="1" dirty="0">
                        <a:ln>
                          <a:noFill/>
                        </a:ln>
                        <a:solidFill>
                          <a:srgbClr val="656666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Atratividade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(ordens </a:t>
                      </a:r>
                      <a:r>
                        <a:rPr lang="en-US" sz="1000" b="0" i="0" u="none" strike="noStrike" dirty="0">
                          <a:solidFill>
                            <a:schemeClr val="bg2"/>
                          </a:solidFill>
                          <a:effectLst/>
                          <a:latin typeface="Proxima Nova" panose="020B0604020202020204" charset="0"/>
                        </a:rPr>
                        <a:t>÷ </a:t>
                      </a:r>
                      <a:r>
                        <a:rPr lang="en-US" sz="1000" b="0" i="0" u="none" strike="noStrike" dirty="0" err="1">
                          <a:solidFill>
                            <a:schemeClr val="bg2"/>
                          </a:solidFill>
                          <a:effectLst/>
                          <a:latin typeface="Proxima Nova" panose="020B0604020202020204" charset="0"/>
                        </a:rPr>
                        <a:t>visitas</a:t>
                      </a:r>
                      <a:r>
                        <a:rPr lang="en-US" sz="1000" b="0" i="0" u="none" strike="noStrike" dirty="0">
                          <a:solidFill>
                            <a:schemeClr val="bg2"/>
                          </a:solidFill>
                          <a:effectLst/>
                          <a:latin typeface="Proxima Nova" panose="020B0604020202020204" charset="0"/>
                        </a:rPr>
                        <a:t>)</a:t>
                      </a:r>
                      <a:endParaRPr sz="1000" dirty="0">
                        <a:ln>
                          <a:noFill/>
                        </a:ln>
                        <a:solidFill>
                          <a:schemeClr val="bg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Mostra quanto as ofertas são atrativas para o aluno</a:t>
                      </a:r>
                      <a:endParaRPr sz="1000" dirty="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0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[T_ATRAT_PREV]</a:t>
                      </a: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0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[T_ATRAT_BLACK]</a:t>
                      </a: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[BENCH_ATRAT]</a:t>
                      </a:r>
                      <a:endParaRPr sz="1000" dirty="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[GROWTH_ATRAT]</a:t>
                      </a:r>
                      <a:endParaRPr sz="1000" dirty="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Sucesso</a:t>
                      </a: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(pagos </a:t>
                      </a:r>
                      <a:r>
                        <a:rPr lang="en-US" sz="1000" b="0" i="0" u="none" strike="noStrike" dirty="0">
                          <a:solidFill>
                            <a:schemeClr val="bg2"/>
                          </a:solidFill>
                          <a:effectLst/>
                          <a:latin typeface="Proxima Nova" panose="020B0604020202020204" charset="0"/>
                        </a:rPr>
                        <a:t>÷ </a:t>
                      </a:r>
                      <a:r>
                        <a:rPr lang="en-US" sz="1000" b="0" i="0" u="none" strike="noStrike" dirty="0" err="1">
                          <a:solidFill>
                            <a:schemeClr val="bg2"/>
                          </a:solidFill>
                          <a:effectLst/>
                          <a:latin typeface="Proxima Nova" panose="020B0604020202020204" charset="0"/>
                        </a:rPr>
                        <a:t>ordens</a:t>
                      </a:r>
                      <a:r>
                        <a:rPr lang="en-US" sz="1000" b="0" i="0" u="none" strike="noStrike" dirty="0">
                          <a:solidFill>
                            <a:schemeClr val="bg2"/>
                          </a:solidFill>
                          <a:effectLst/>
                          <a:latin typeface="Proxima Nova" panose="020B0604020202020204" charset="0"/>
                        </a:rPr>
                        <a:t>)</a:t>
                      </a:r>
                      <a:endParaRPr sz="1000" dirty="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Mostra se as ofertas trazem retorno financeiro ao aluno e se há alinhamento com o balcão</a:t>
                      </a:r>
                      <a:endParaRPr sz="1000" dirty="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[T_SUC_PREV]</a:t>
                      </a:r>
                      <a:endParaRPr sz="1000" dirty="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0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[T_SUC_BLACK]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[BENCH_SUC]</a:t>
                      </a:r>
                      <a:endParaRPr sz="1000" dirty="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[GROWTH_SUC]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Conversão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(pagos </a:t>
                      </a:r>
                      <a:r>
                        <a:rPr lang="en-US" sz="1000" b="0" i="0" u="none" strike="noStrike" dirty="0">
                          <a:solidFill>
                            <a:schemeClr val="bg2"/>
                          </a:solidFill>
                          <a:effectLst/>
                          <a:latin typeface="Proxima Nova" panose="020B0604020202020204" charset="0"/>
                        </a:rPr>
                        <a:t>÷ </a:t>
                      </a:r>
                      <a:r>
                        <a:rPr lang="en-US" sz="1000" b="0" i="0" u="none" strike="noStrike" dirty="0" err="1">
                          <a:solidFill>
                            <a:schemeClr val="bg2"/>
                          </a:solidFill>
                          <a:effectLst/>
                          <a:latin typeface="Proxima Nova" panose="020B0604020202020204" charset="0"/>
                        </a:rPr>
                        <a:t>visitas</a:t>
                      </a:r>
                      <a:r>
                        <a:rPr lang="en-US" sz="1000" b="0" i="0" u="none" strike="noStrike" dirty="0">
                          <a:solidFill>
                            <a:schemeClr val="bg2"/>
                          </a:solidFill>
                          <a:effectLst/>
                          <a:latin typeface="Proxima Nova" panose="020B0604020202020204" charset="0"/>
                        </a:rPr>
                        <a:t>)</a:t>
                      </a:r>
                      <a:endParaRPr sz="1000" dirty="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Mostra a conversão geral de todas as etapas do processo</a:t>
                      </a:r>
                      <a:endParaRPr sz="1000" dirty="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[T_CONV_PREV]</a:t>
                      </a:r>
                      <a:endParaRPr sz="1000" dirty="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0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[T_CONV_BLACK]</a:t>
                      </a: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[BENCH_CONV]</a:t>
                      </a:r>
                      <a:endParaRPr sz="1000" dirty="0">
                        <a:ln>
                          <a:noFill/>
                        </a:ln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>
                          <a:ln>
                            <a:noFill/>
                          </a:ln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[GROWTH_CONV]</a:t>
                      </a: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Funil de vendas - Indicadores</a:t>
            </a:r>
            <a:endParaRPr dirty="0"/>
          </a:p>
        </p:txBody>
      </p:sp>
      <p:sp>
        <p:nvSpPr>
          <p:cNvPr id="50" name="Trapezoid 49">
            <a:extLst>
              <a:ext uri="{FF2B5EF4-FFF2-40B4-BE49-F238E27FC236}">
                <a16:creationId xmlns:a16="http://schemas.microsoft.com/office/drawing/2014/main" id="{3F694310-0A00-0E45-A2E7-2BB9AEDF9ED9}"/>
              </a:ext>
            </a:extLst>
          </p:cNvPr>
          <p:cNvSpPr/>
          <p:nvPr/>
        </p:nvSpPr>
        <p:spPr>
          <a:xfrm rot="10800000">
            <a:off x="2977669" y="1250293"/>
            <a:ext cx="3074981" cy="661501"/>
          </a:xfrm>
          <a:prstGeom prst="trapezoid">
            <a:avLst>
              <a:gd name="adj" fmla="val 44296"/>
            </a:avLst>
          </a:prstGeom>
          <a:solidFill>
            <a:srgbClr val="6D9DCD"/>
          </a:solidFill>
        </p:spPr>
        <p:txBody>
          <a:bodyPr wrap="square" rtlCol="0" anchor="ctr">
            <a:spAutoFit/>
          </a:bodyPr>
          <a:lstStyle/>
          <a:p>
            <a:pPr algn="ctr"/>
            <a:endParaRPr lang="pt-BR" sz="2000" b="1" dirty="0">
              <a:solidFill>
                <a:srgbClr val="FDB913"/>
              </a:solidFill>
              <a:latin typeface="Proxima Nova Rg" panose="02000506030000020004" pitchFamily="50" charset="0"/>
            </a:endParaRPr>
          </a:p>
        </p:txBody>
      </p:sp>
      <p:sp>
        <p:nvSpPr>
          <p:cNvPr id="51" name="Trapezoid 50">
            <a:extLst>
              <a:ext uri="{FF2B5EF4-FFF2-40B4-BE49-F238E27FC236}">
                <a16:creationId xmlns:a16="http://schemas.microsoft.com/office/drawing/2014/main" id="{AF15DBB2-66AF-0E41-85D8-44E67347BB8E}"/>
              </a:ext>
            </a:extLst>
          </p:cNvPr>
          <p:cNvSpPr/>
          <p:nvPr/>
        </p:nvSpPr>
        <p:spPr>
          <a:xfrm rot="10800000">
            <a:off x="3286263" y="1985090"/>
            <a:ext cx="2453067" cy="661501"/>
          </a:xfrm>
          <a:prstGeom prst="trapezoid">
            <a:avLst>
              <a:gd name="adj" fmla="val 44296"/>
            </a:avLst>
          </a:prstGeom>
          <a:solidFill>
            <a:srgbClr val="88AED8"/>
          </a:solidFill>
        </p:spPr>
        <p:txBody>
          <a:bodyPr wrap="square" rtlCol="0" anchor="ctr">
            <a:spAutoFit/>
          </a:bodyPr>
          <a:lstStyle/>
          <a:p>
            <a:pPr algn="ctr"/>
            <a:endParaRPr lang="pt-BR" sz="2000" b="1" dirty="0">
              <a:solidFill>
                <a:srgbClr val="FDB913"/>
              </a:solidFill>
              <a:latin typeface="Proxima Nova Rg" panose="02000506030000020004" pitchFamily="50" charset="0"/>
            </a:endParaRPr>
          </a:p>
        </p:txBody>
      </p:sp>
      <p:sp>
        <p:nvSpPr>
          <p:cNvPr id="52" name="Trapezoid 51">
            <a:extLst>
              <a:ext uri="{FF2B5EF4-FFF2-40B4-BE49-F238E27FC236}">
                <a16:creationId xmlns:a16="http://schemas.microsoft.com/office/drawing/2014/main" id="{619621CC-4E71-8949-B7AB-609740276FDA}"/>
              </a:ext>
            </a:extLst>
          </p:cNvPr>
          <p:cNvSpPr/>
          <p:nvPr/>
        </p:nvSpPr>
        <p:spPr>
          <a:xfrm rot="10800000">
            <a:off x="3587144" y="2721347"/>
            <a:ext cx="1846073" cy="661501"/>
          </a:xfrm>
          <a:prstGeom prst="trapezoid">
            <a:avLst>
              <a:gd name="adj" fmla="val 44296"/>
            </a:avLst>
          </a:prstGeom>
          <a:solidFill>
            <a:srgbClr val="A4C0E3"/>
          </a:solidFill>
        </p:spPr>
        <p:txBody>
          <a:bodyPr wrap="square" rtlCol="0" anchor="ctr">
            <a:spAutoFit/>
          </a:bodyPr>
          <a:lstStyle/>
          <a:p>
            <a:pPr algn="ctr"/>
            <a:endParaRPr lang="pt-BR" sz="2000" b="1" dirty="0">
              <a:solidFill>
                <a:srgbClr val="FDB913"/>
              </a:solidFill>
              <a:latin typeface="Proxima Nova Rg" panose="02000506030000020004" pitchFamily="50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8BD9255-6465-EC44-8F8D-2FFB493D5AD6}"/>
              </a:ext>
            </a:extLst>
          </p:cNvPr>
          <p:cNvSpPr/>
          <p:nvPr/>
        </p:nvSpPr>
        <p:spPr>
          <a:xfrm>
            <a:off x="4118630" y="1411769"/>
            <a:ext cx="7729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dirty="0">
                <a:solidFill>
                  <a:schemeClr val="bg1"/>
                </a:solidFill>
                <a:latin typeface="Proxima Nova Bold"/>
                <a:cs typeface="Proxima Nova Bold"/>
              </a:rPr>
              <a:t>Visitas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5417E29-0503-854E-B9CD-11AD7143424F}"/>
              </a:ext>
            </a:extLst>
          </p:cNvPr>
          <p:cNvSpPr/>
          <p:nvPr/>
        </p:nvSpPr>
        <p:spPr>
          <a:xfrm>
            <a:off x="3735773" y="2155181"/>
            <a:ext cx="16353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dirty="0">
                <a:solidFill>
                  <a:schemeClr val="bg1"/>
                </a:solidFill>
                <a:latin typeface="Proxima Nova Bold"/>
                <a:cs typeface="Proxima Nova Bold"/>
              </a:rPr>
              <a:t>Ordens geradas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CF4ED06-4229-BC4C-8745-CD9A2C64602F}"/>
              </a:ext>
            </a:extLst>
          </p:cNvPr>
          <p:cNvSpPr/>
          <p:nvPr/>
        </p:nvSpPr>
        <p:spPr>
          <a:xfrm>
            <a:off x="4141440" y="2882823"/>
            <a:ext cx="7425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1600" dirty="0">
                <a:solidFill>
                  <a:schemeClr val="bg1"/>
                </a:solidFill>
                <a:latin typeface="Proxima Nova Bold"/>
                <a:cs typeface="Proxima Nova Bold"/>
              </a:rPr>
              <a:t>Pagos</a:t>
            </a:r>
          </a:p>
        </p:txBody>
      </p:sp>
      <p:sp>
        <p:nvSpPr>
          <p:cNvPr id="61" name="Curved Right Arrow 60">
            <a:extLst>
              <a:ext uri="{FF2B5EF4-FFF2-40B4-BE49-F238E27FC236}">
                <a16:creationId xmlns:a16="http://schemas.microsoft.com/office/drawing/2014/main" id="{4A883A51-F2E0-F640-A938-818DE0C5F956}"/>
              </a:ext>
            </a:extLst>
          </p:cNvPr>
          <p:cNvSpPr/>
          <p:nvPr/>
        </p:nvSpPr>
        <p:spPr>
          <a:xfrm>
            <a:off x="2076594" y="1603888"/>
            <a:ext cx="880985" cy="1741171"/>
          </a:xfrm>
          <a:prstGeom prst="curvedRightArrow">
            <a:avLst>
              <a:gd name="adj1" fmla="val 25000"/>
              <a:gd name="adj2" fmla="val 50000"/>
              <a:gd name="adj3" fmla="val 25824"/>
            </a:avLst>
          </a:prstGeom>
          <a:solidFill>
            <a:srgbClr val="0070C0">
              <a:alpha val="55000"/>
            </a:srgbClr>
          </a:solidFill>
          <a:ln>
            <a:solidFill>
              <a:schemeClr val="bg2">
                <a:alpha val="2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2000" b="1" dirty="0">
              <a:solidFill>
                <a:srgbClr val="FDB913"/>
              </a:solidFill>
              <a:latin typeface="Proxima Nova Rg" panose="02000506030000020004" pitchFamily="50" charset="0"/>
            </a:endParaRPr>
          </a:p>
        </p:txBody>
      </p:sp>
      <p:sp>
        <p:nvSpPr>
          <p:cNvPr id="62" name="Curved Right Arrow 61">
            <a:extLst>
              <a:ext uri="{FF2B5EF4-FFF2-40B4-BE49-F238E27FC236}">
                <a16:creationId xmlns:a16="http://schemas.microsoft.com/office/drawing/2014/main" id="{CFAF313C-5788-2A42-AA4C-DDAD8763B54D}"/>
              </a:ext>
            </a:extLst>
          </p:cNvPr>
          <p:cNvSpPr/>
          <p:nvPr/>
        </p:nvSpPr>
        <p:spPr>
          <a:xfrm flipH="1">
            <a:off x="6045109" y="1411769"/>
            <a:ext cx="816279" cy="891736"/>
          </a:xfrm>
          <a:prstGeom prst="curvedRightArrow">
            <a:avLst>
              <a:gd name="adj1" fmla="val 25000"/>
              <a:gd name="adj2" fmla="val 50000"/>
              <a:gd name="adj3" fmla="val 25824"/>
            </a:avLst>
          </a:prstGeom>
          <a:solidFill>
            <a:srgbClr val="0070C0">
              <a:alpha val="55000"/>
            </a:srgbClr>
          </a:solidFill>
          <a:ln>
            <a:solidFill>
              <a:schemeClr val="bg2">
                <a:alpha val="2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2000" b="1" dirty="0">
              <a:solidFill>
                <a:srgbClr val="FDB913"/>
              </a:solidFill>
              <a:latin typeface="Proxima Nova Rg" panose="02000506030000020004" pitchFamily="50" charset="0"/>
            </a:endParaRPr>
          </a:p>
        </p:txBody>
      </p:sp>
      <p:sp>
        <p:nvSpPr>
          <p:cNvPr id="64" name="Curved Right Arrow 63">
            <a:extLst>
              <a:ext uri="{FF2B5EF4-FFF2-40B4-BE49-F238E27FC236}">
                <a16:creationId xmlns:a16="http://schemas.microsoft.com/office/drawing/2014/main" id="{32CE8EAA-1C64-5941-AE9C-2886F2E9FE96}"/>
              </a:ext>
            </a:extLst>
          </p:cNvPr>
          <p:cNvSpPr/>
          <p:nvPr/>
        </p:nvSpPr>
        <p:spPr>
          <a:xfrm flipH="1">
            <a:off x="5609020" y="2437846"/>
            <a:ext cx="816279" cy="891736"/>
          </a:xfrm>
          <a:prstGeom prst="curvedRightArrow">
            <a:avLst>
              <a:gd name="adj1" fmla="val 25000"/>
              <a:gd name="adj2" fmla="val 50000"/>
              <a:gd name="adj3" fmla="val 25824"/>
            </a:avLst>
          </a:prstGeom>
          <a:solidFill>
            <a:srgbClr val="0070C0">
              <a:alpha val="55000"/>
            </a:srgbClr>
          </a:solidFill>
          <a:ln>
            <a:solidFill>
              <a:schemeClr val="bg2">
                <a:alpha val="2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sz="2000" b="1" dirty="0">
              <a:solidFill>
                <a:srgbClr val="FDB913"/>
              </a:solidFill>
              <a:latin typeface="Proxima Nova Rg" panose="02000506030000020004" pitchFamily="50" charset="0"/>
            </a:endParaRPr>
          </a:p>
        </p:txBody>
      </p:sp>
      <p:sp>
        <p:nvSpPr>
          <p:cNvPr id="69" name="Google Shape;273;p37">
            <a:extLst>
              <a:ext uri="{FF2B5EF4-FFF2-40B4-BE49-F238E27FC236}">
                <a16:creationId xmlns:a16="http://schemas.microsoft.com/office/drawing/2014/main" id="{1545784B-185F-AB44-B8D5-3ADAF94F5A4E}"/>
              </a:ext>
            </a:extLst>
          </p:cNvPr>
          <p:cNvSpPr txBox="1"/>
          <p:nvPr/>
        </p:nvSpPr>
        <p:spPr>
          <a:xfrm>
            <a:off x="749155" y="2143142"/>
            <a:ext cx="1239537" cy="503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rgbClr val="65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Conversão</a:t>
            </a:r>
            <a:endParaRPr sz="1600" dirty="0">
              <a:solidFill>
                <a:srgbClr val="656666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0" name="Google Shape;273;p37">
            <a:extLst>
              <a:ext uri="{FF2B5EF4-FFF2-40B4-BE49-F238E27FC236}">
                <a16:creationId xmlns:a16="http://schemas.microsoft.com/office/drawing/2014/main" id="{955543EC-A307-FD4A-96A6-D4E4AD3ADA0D}"/>
              </a:ext>
            </a:extLst>
          </p:cNvPr>
          <p:cNvSpPr txBox="1"/>
          <p:nvPr/>
        </p:nvSpPr>
        <p:spPr>
          <a:xfrm>
            <a:off x="7063713" y="1498598"/>
            <a:ext cx="1353384" cy="503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Atratividade</a:t>
            </a:r>
            <a:endParaRPr sz="1600" dirty="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1" name="Google Shape;273;p37">
            <a:extLst>
              <a:ext uri="{FF2B5EF4-FFF2-40B4-BE49-F238E27FC236}">
                <a16:creationId xmlns:a16="http://schemas.microsoft.com/office/drawing/2014/main" id="{3807B0D3-12B0-EC44-93C9-25EAA40FF8AB}"/>
              </a:ext>
            </a:extLst>
          </p:cNvPr>
          <p:cNvSpPr txBox="1"/>
          <p:nvPr/>
        </p:nvSpPr>
        <p:spPr>
          <a:xfrm>
            <a:off x="6530016" y="2588271"/>
            <a:ext cx="1353384" cy="503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Sucesso</a:t>
            </a:r>
            <a:endParaRPr sz="1600" dirty="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852375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Potencial de Alunos 20.1 </a:t>
            </a:r>
            <a:endParaRPr dirty="0"/>
          </a:p>
        </p:txBody>
      </p:sp>
      <p:sp>
        <p:nvSpPr>
          <p:cNvPr id="19" name="Google Shape;634;p49">
            <a:extLst>
              <a:ext uri="{FF2B5EF4-FFF2-40B4-BE49-F238E27FC236}">
                <a16:creationId xmlns:a16="http://schemas.microsoft.com/office/drawing/2014/main" id="{22783F5B-9E41-E943-A29A-3BBA254B59F2}"/>
              </a:ext>
            </a:extLst>
          </p:cNvPr>
          <p:cNvSpPr/>
          <p:nvPr/>
        </p:nvSpPr>
        <p:spPr>
          <a:xfrm>
            <a:off x="568593" y="1538746"/>
            <a:ext cx="8053240" cy="277143"/>
          </a:xfrm>
          <a:prstGeom prst="roundRect">
            <a:avLst>
              <a:gd name="adj" fmla="val 12488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0" name="Google Shape;634;p49">
            <a:extLst>
              <a:ext uri="{FF2B5EF4-FFF2-40B4-BE49-F238E27FC236}">
                <a16:creationId xmlns:a16="http://schemas.microsoft.com/office/drawing/2014/main" id="{F43B0A0E-2FE7-BB43-ADAC-8DE69FA4A201}"/>
              </a:ext>
            </a:extLst>
          </p:cNvPr>
          <p:cNvSpPr/>
          <p:nvPr/>
        </p:nvSpPr>
        <p:spPr>
          <a:xfrm>
            <a:off x="568592" y="1877118"/>
            <a:ext cx="8053241" cy="288612"/>
          </a:xfrm>
          <a:prstGeom prst="roundRect">
            <a:avLst>
              <a:gd name="adj" fmla="val 12488"/>
            </a:avLst>
          </a:prstGeom>
          <a:solidFill>
            <a:schemeClr val="tx1">
              <a:lumMod val="75000"/>
              <a:alpha val="13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1" name="Google Shape;638;p49">
            <a:extLst>
              <a:ext uri="{FF2B5EF4-FFF2-40B4-BE49-F238E27FC236}">
                <a16:creationId xmlns:a16="http://schemas.microsoft.com/office/drawing/2014/main" id="{E79D8CA5-E7A8-E54D-98DF-08AF2104C131}"/>
              </a:ext>
            </a:extLst>
          </p:cNvPr>
          <p:cNvSpPr/>
          <p:nvPr/>
        </p:nvSpPr>
        <p:spPr>
          <a:xfrm>
            <a:off x="568592" y="1200026"/>
            <a:ext cx="8053242" cy="288613"/>
          </a:xfrm>
          <a:prstGeom prst="roundRect">
            <a:avLst>
              <a:gd name="adj" fmla="val 1248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aphicFrame>
        <p:nvGraphicFramePr>
          <p:cNvPr id="24" name="Google Shape;552;p107">
            <a:extLst>
              <a:ext uri="{FF2B5EF4-FFF2-40B4-BE49-F238E27FC236}">
                <a16:creationId xmlns:a16="http://schemas.microsoft.com/office/drawing/2014/main" id="{C1E56186-8BD8-A34C-958D-C780CE2384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232063"/>
              </p:ext>
            </p:extLst>
          </p:nvPr>
        </p:nvGraphicFramePr>
        <p:xfrm>
          <a:off x="4271544" y="3285521"/>
          <a:ext cx="4206240" cy="11815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5668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3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1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rgbClr val="434343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Realizado (</a:t>
                      </a:r>
                      <a:r>
                        <a:rPr lang="pt-BR" dirty="0" err="1">
                          <a:solidFill>
                            <a:srgbClr val="434343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</a:t>
                      </a:r>
                      <a:r>
                        <a:rPr lang="pt-BR" dirty="0">
                          <a:solidFill>
                            <a:srgbClr val="434343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$) </a:t>
                      </a:r>
                      <a:endParaRPr dirty="0">
                        <a:solidFill>
                          <a:srgbClr val="434343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4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[REALIZADO]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2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Potencial não realizado (</a:t>
                      </a:r>
                      <a:r>
                        <a:rPr lang="pt-BR" dirty="0" err="1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</a:t>
                      </a:r>
                      <a:r>
                        <a:rPr lang="pt-BR" dirty="0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$)</a:t>
                      </a:r>
                      <a:endParaRPr dirty="0">
                        <a:solidFill>
                          <a:srgbClr val="FF0000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rgbClr val="FF0000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[POT_NAO_REALIZADO]</a:t>
                      </a:r>
                      <a:endParaRPr dirty="0">
                        <a:solidFill>
                          <a:srgbClr val="FF0000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5" name="Google Shape;638;p49">
            <a:extLst>
              <a:ext uri="{FF2B5EF4-FFF2-40B4-BE49-F238E27FC236}">
                <a16:creationId xmlns:a16="http://schemas.microsoft.com/office/drawing/2014/main" id="{B964421A-1E5D-B141-BB21-1BEC86CD8269}"/>
              </a:ext>
            </a:extLst>
          </p:cNvPr>
          <p:cNvSpPr/>
          <p:nvPr/>
        </p:nvSpPr>
        <p:spPr>
          <a:xfrm>
            <a:off x="4271541" y="3320315"/>
            <a:ext cx="4206240" cy="45719"/>
          </a:xfrm>
          <a:prstGeom prst="roundRect">
            <a:avLst>
              <a:gd name="adj" fmla="val 1248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6" name="Google Shape;638;p49">
            <a:extLst>
              <a:ext uri="{FF2B5EF4-FFF2-40B4-BE49-F238E27FC236}">
                <a16:creationId xmlns:a16="http://schemas.microsoft.com/office/drawing/2014/main" id="{5403C739-ED4B-4446-A54F-4691660AB81A}"/>
              </a:ext>
            </a:extLst>
          </p:cNvPr>
          <p:cNvSpPr/>
          <p:nvPr/>
        </p:nvSpPr>
        <p:spPr>
          <a:xfrm>
            <a:off x="4271539" y="4304990"/>
            <a:ext cx="4206240" cy="45719"/>
          </a:xfrm>
          <a:prstGeom prst="roundRect">
            <a:avLst>
              <a:gd name="adj" fmla="val 12488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graphicFrame>
        <p:nvGraphicFramePr>
          <p:cNvPr id="22" name="Google Shape;637;p49">
            <a:extLst>
              <a:ext uri="{FF2B5EF4-FFF2-40B4-BE49-F238E27FC236}">
                <a16:creationId xmlns:a16="http://schemas.microsoft.com/office/drawing/2014/main" id="{1490AC5E-FA6F-BA48-A131-6B0717945D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8727929"/>
              </p:ext>
            </p:extLst>
          </p:nvPr>
        </p:nvGraphicFramePr>
        <p:xfrm>
          <a:off x="516341" y="1119893"/>
          <a:ext cx="8105488" cy="1061787"/>
        </p:xfrm>
        <a:graphic>
          <a:graphicData uri="http://schemas.openxmlformats.org/drawingml/2006/table">
            <a:tbl>
              <a:tblPr>
                <a:noFill/>
                <a:tableStyleId>{F544540E-ABC0-4C7E-A856-11361A87351F}</a:tableStyleId>
              </a:tblPr>
              <a:tblGrid>
                <a:gridCol w="1285566">
                  <a:extLst>
                    <a:ext uri="{9D8B030D-6E8A-4147-A177-3AD203B41FA5}">
                      <a16:colId xmlns:a16="http://schemas.microsoft.com/office/drawing/2014/main" val="2128981575"/>
                    </a:ext>
                  </a:extLst>
                </a:gridCol>
                <a:gridCol w="938463">
                  <a:extLst>
                    <a:ext uri="{9D8B030D-6E8A-4147-A177-3AD203B41FA5}">
                      <a16:colId xmlns:a16="http://schemas.microsoft.com/office/drawing/2014/main" val="3820943165"/>
                    </a:ext>
                  </a:extLst>
                </a:gridCol>
                <a:gridCol w="1073447">
                  <a:extLst>
                    <a:ext uri="{9D8B030D-6E8A-4147-A177-3AD203B41FA5}">
                      <a16:colId xmlns:a16="http://schemas.microsoft.com/office/drawing/2014/main" val="2974246302"/>
                    </a:ext>
                  </a:extLst>
                </a:gridCol>
                <a:gridCol w="1388411">
                  <a:extLst>
                    <a:ext uri="{9D8B030D-6E8A-4147-A177-3AD203B41FA5}">
                      <a16:colId xmlns:a16="http://schemas.microsoft.com/office/drawing/2014/main" val="341012751"/>
                    </a:ext>
                  </a:extLst>
                </a:gridCol>
                <a:gridCol w="10477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84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34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3743175"/>
                  </a:ext>
                </a:extLst>
              </a:tr>
              <a:tr h="20599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Ano</a:t>
                      </a:r>
                      <a:endParaRPr sz="1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Visitas</a:t>
                      </a:r>
                      <a:endParaRPr sz="1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Atratividade</a:t>
                      </a:r>
                      <a:endParaRPr sz="1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Ordens geradas</a:t>
                      </a:r>
                      <a:endParaRPr sz="1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Sucesso</a:t>
                      </a:r>
                      <a:endParaRPr sz="1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Ordens pagas</a:t>
                      </a:r>
                      <a:endParaRPr sz="1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1" dirty="0">
                          <a:solidFill>
                            <a:schemeClr val="bg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Conversão</a:t>
                      </a:r>
                      <a:endParaRPr sz="1200" b="1" dirty="0">
                        <a:solidFill>
                          <a:schemeClr val="bg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0674161"/>
                  </a:ext>
                </a:extLst>
              </a:tr>
              <a:tr h="11936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8135924"/>
                  </a:ext>
                </a:extLst>
              </a:tr>
              <a:tr h="205992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20.1</a:t>
                      </a:r>
                      <a:endParaRPr sz="12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[N_VISITAS]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[T_ATRAT]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[N_ORDENS]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[T_SUC]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[N_PAGOS]</a:t>
                      </a:r>
                      <a:endParaRPr sz="12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[T_CONV]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71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pt-BR" sz="1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pt-BR" sz="1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pt-BR" sz="1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pt-BR" sz="1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pt-BR" sz="1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924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20.1 </a:t>
                      </a:r>
                      <a:r>
                        <a:rPr lang="pt-BR" sz="1000" b="1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Potencial</a:t>
                      </a: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[N_VISITAS]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[POT_ATRAT]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[POT_ORDENS]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[POT_SUC]</a:t>
                      </a: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[POT_PAGOS]</a:t>
                      </a:r>
                      <a:endParaRPr sz="12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dirty="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[POT_CONV]</a:t>
                      </a:r>
                      <a:endParaRPr sz="12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CCCC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dirty="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28575" marR="28575" marT="19050" marB="19050" anchor="ctr">
                    <a:lnL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32B95AB4-4A8D-184F-8B64-4B27845000B4}"/>
              </a:ext>
            </a:extLst>
          </p:cNvPr>
          <p:cNvSpPr/>
          <p:nvPr/>
        </p:nvSpPr>
        <p:spPr>
          <a:xfrm>
            <a:off x="568592" y="2160662"/>
            <a:ext cx="3127779" cy="3308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pt-BR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[GRAFICO_POTENCIAL_CAPTACAO]</a:t>
            </a:r>
          </a:p>
        </p:txBody>
      </p:sp>
    </p:spTree>
    <p:extLst>
      <p:ext uri="{BB962C8B-B14F-4D97-AF65-F5344CB8AC3E}">
        <p14:creationId xmlns:p14="http://schemas.microsoft.com/office/powerpoint/2010/main" val="1727804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71"/>
          <p:cNvSpPr txBox="1">
            <a:spLocks noGrp="1"/>
          </p:cNvSpPr>
          <p:nvPr>
            <p:ph type="title"/>
          </p:nvPr>
        </p:nvSpPr>
        <p:spPr>
          <a:xfrm>
            <a:off x="609600" y="1693050"/>
            <a:ext cx="4441902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Estoque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8222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Evolutivo de Estoque</a:t>
            </a:r>
            <a:endParaRPr dirty="0"/>
          </a:p>
        </p:txBody>
      </p:sp>
      <p:sp>
        <p:nvSpPr>
          <p:cNvPr id="21" name="Google Shape;273;p37">
            <a:extLst>
              <a:ext uri="{FF2B5EF4-FFF2-40B4-BE49-F238E27FC236}">
                <a16:creationId xmlns:a16="http://schemas.microsoft.com/office/drawing/2014/main" id="{5E75269D-6016-1D41-BDEF-A19A9314F409}"/>
              </a:ext>
            </a:extLst>
          </p:cNvPr>
          <p:cNvSpPr txBox="1"/>
          <p:nvPr/>
        </p:nvSpPr>
        <p:spPr>
          <a:xfrm>
            <a:off x="487275" y="1090866"/>
            <a:ext cx="5377324" cy="35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Número de </a:t>
            </a:r>
            <a:r>
              <a:rPr lang="pt-BR" sz="1600" dirty="0" err="1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SKU’s</a:t>
            </a:r>
            <a:r>
              <a:rPr lang="pt-BR" sz="1600" dirty="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 por dia</a:t>
            </a:r>
            <a:endParaRPr sz="1600" dirty="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2" name="Google Shape;273;p37">
            <a:extLst>
              <a:ext uri="{FF2B5EF4-FFF2-40B4-BE49-F238E27FC236}">
                <a16:creationId xmlns:a16="http://schemas.microsoft.com/office/drawing/2014/main" id="{17461D1C-79DF-434D-ABF4-0B3D22768848}"/>
              </a:ext>
            </a:extLst>
          </p:cNvPr>
          <p:cNvSpPr txBox="1"/>
          <p:nvPr/>
        </p:nvSpPr>
        <p:spPr>
          <a:xfrm>
            <a:off x="487275" y="3017778"/>
            <a:ext cx="5377324" cy="35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Média de preço oferecido por dia</a:t>
            </a:r>
            <a:endParaRPr sz="1600" dirty="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0B6C2C-B5A0-7E45-8D5F-FFA886F03889}"/>
              </a:ext>
            </a:extLst>
          </p:cNvPr>
          <p:cNvSpPr/>
          <p:nvPr/>
        </p:nvSpPr>
        <p:spPr>
          <a:xfrm>
            <a:off x="487275" y="1285351"/>
            <a:ext cx="3730508" cy="3308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pt-BR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[GRAFICO_EVOLUTIVO_ESTOQUE_SKUS_1]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E58A4F-F70C-C943-BA04-3091EC6CD4C0}"/>
              </a:ext>
            </a:extLst>
          </p:cNvPr>
          <p:cNvSpPr/>
          <p:nvPr/>
        </p:nvSpPr>
        <p:spPr>
          <a:xfrm>
            <a:off x="487275" y="3212263"/>
            <a:ext cx="3863558" cy="3308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pt-BR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[GRAFICO_EVOLUTIVO_ESTOQUE_PRECO_1]</a:t>
            </a:r>
          </a:p>
        </p:txBody>
      </p:sp>
    </p:spTree>
    <p:extLst>
      <p:ext uri="{BB962C8B-B14F-4D97-AF65-F5344CB8AC3E}">
        <p14:creationId xmlns:p14="http://schemas.microsoft.com/office/powerpoint/2010/main" val="2325037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>
            <a:spLocks noGrp="1"/>
          </p:cNvSpPr>
          <p:nvPr>
            <p:ph type="title"/>
          </p:nvPr>
        </p:nvSpPr>
        <p:spPr>
          <a:xfrm>
            <a:off x="487275" y="503925"/>
            <a:ext cx="7254000" cy="6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Estoque vendável e não vendável </a:t>
            </a:r>
            <a:endParaRPr dirty="0"/>
          </a:p>
        </p:txBody>
      </p:sp>
      <p:sp>
        <p:nvSpPr>
          <p:cNvPr id="21" name="Google Shape;273;p37">
            <a:extLst>
              <a:ext uri="{FF2B5EF4-FFF2-40B4-BE49-F238E27FC236}">
                <a16:creationId xmlns:a16="http://schemas.microsoft.com/office/drawing/2014/main" id="{5E75269D-6016-1D41-BDEF-A19A9314F409}"/>
              </a:ext>
            </a:extLst>
          </p:cNvPr>
          <p:cNvSpPr txBox="1"/>
          <p:nvPr/>
        </p:nvSpPr>
        <p:spPr>
          <a:xfrm>
            <a:off x="1889257" y="1263556"/>
            <a:ext cx="1419902" cy="35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Estoque total</a:t>
            </a:r>
            <a:endParaRPr sz="1600" dirty="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7" name="Google Shape;273;p37">
            <a:extLst>
              <a:ext uri="{FF2B5EF4-FFF2-40B4-BE49-F238E27FC236}">
                <a16:creationId xmlns:a16="http://schemas.microsoft.com/office/drawing/2014/main" id="{CE3B097A-5132-AD46-B456-43F635748954}"/>
              </a:ext>
            </a:extLst>
          </p:cNvPr>
          <p:cNvSpPr txBox="1"/>
          <p:nvPr/>
        </p:nvSpPr>
        <p:spPr>
          <a:xfrm>
            <a:off x="5237314" y="1263556"/>
            <a:ext cx="2178805" cy="359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rgbClr val="666666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Estoque não vendido</a:t>
            </a:r>
            <a:endParaRPr sz="1600" dirty="0">
              <a:solidFill>
                <a:schemeClr val="dk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2C1135-3B41-6848-8C1A-F1723015F37A}"/>
              </a:ext>
            </a:extLst>
          </p:cNvPr>
          <p:cNvSpPr/>
          <p:nvPr/>
        </p:nvSpPr>
        <p:spPr>
          <a:xfrm>
            <a:off x="108859" y="4173582"/>
            <a:ext cx="8532221" cy="764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dirty="0">
                <a:solidFill>
                  <a:schemeClr val="bg2"/>
                </a:solidFill>
                <a:latin typeface="Proxima Nova" panose="020B0604020202020204" charset="0"/>
              </a:rPr>
              <a:t>Preço acima do vendido na praça:</a:t>
            </a:r>
            <a:r>
              <a:rPr lang="en-US" sz="1000" dirty="0">
                <a:solidFill>
                  <a:schemeClr val="bg2"/>
                </a:solidFill>
                <a:latin typeface="Proxima Nova" panose="020B0604020202020204" charset="0"/>
              </a:rPr>
              <a:t> os preços praticados pela IES na praça foram mais caros do que a média das ofertas vendidas na praça;</a:t>
            </a:r>
          </a:p>
          <a:p>
            <a:pPr>
              <a:lnSpc>
                <a:spcPct val="150000"/>
              </a:lnSpc>
            </a:pPr>
            <a:r>
              <a:rPr lang="en-US" sz="1000" b="1" dirty="0">
                <a:solidFill>
                  <a:schemeClr val="bg2"/>
                </a:solidFill>
                <a:latin typeface="Proxima Nova" panose="020B0604020202020204" charset="0"/>
              </a:rPr>
              <a:t>Não vendido na praça:</a:t>
            </a:r>
            <a:r>
              <a:rPr lang="en-US" sz="1000" dirty="0">
                <a:solidFill>
                  <a:schemeClr val="bg2"/>
                </a:solidFill>
                <a:latin typeface="Proxima Nova" panose="020B0604020202020204" charset="0"/>
              </a:rPr>
              <a:t> Cursos que não tiveram venda na praça considerando todas as IES’s;</a:t>
            </a:r>
          </a:p>
          <a:p>
            <a:pPr>
              <a:lnSpc>
                <a:spcPct val="150000"/>
              </a:lnSpc>
            </a:pPr>
            <a:r>
              <a:rPr lang="en-US" sz="1000" b="1" dirty="0">
                <a:solidFill>
                  <a:schemeClr val="bg2"/>
                </a:solidFill>
                <a:latin typeface="Proxima Nova" panose="020B0604020202020204" charset="0"/>
              </a:rPr>
              <a:t>Outros motivos:</a:t>
            </a:r>
            <a:r>
              <a:rPr lang="en-US" sz="1000" dirty="0">
                <a:solidFill>
                  <a:schemeClr val="bg2"/>
                </a:solidFill>
                <a:latin typeface="Proxima Nova" panose="020B0604020202020204" charset="0"/>
              </a:rPr>
              <a:t>  Preferência de marca, benefícios e condições financeiras,  localização, posicionamento nas buscas entre outros.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9129E7-1B92-924B-94E7-C0FE374265D3}"/>
              </a:ext>
            </a:extLst>
          </p:cNvPr>
          <p:cNvSpPr/>
          <p:nvPr/>
        </p:nvSpPr>
        <p:spPr>
          <a:xfrm>
            <a:off x="691673" y="1410529"/>
            <a:ext cx="2106667" cy="3308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pt-BR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[GRAFICO_ESTOQUE_1]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2A1629-F998-134B-840F-2F79920796E2}"/>
              </a:ext>
            </a:extLst>
          </p:cNvPr>
          <p:cNvSpPr/>
          <p:nvPr/>
        </p:nvSpPr>
        <p:spPr>
          <a:xfrm>
            <a:off x="4406349" y="1410529"/>
            <a:ext cx="3278462" cy="3308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15000"/>
              </a:lnSpc>
            </a:pPr>
            <a:r>
              <a:rPr lang="pt-BR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[GRAFICO_ESTOQUE_ENCALHADO_1]</a:t>
            </a:r>
          </a:p>
        </p:txBody>
      </p:sp>
    </p:spTree>
    <p:extLst>
      <p:ext uri="{BB962C8B-B14F-4D97-AF65-F5344CB8AC3E}">
        <p14:creationId xmlns:p14="http://schemas.microsoft.com/office/powerpoint/2010/main" val="260941816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304FFE"/>
      </a:dk1>
      <a:lt1>
        <a:srgbClr val="FFFFFF"/>
      </a:lt1>
      <a:dk2>
        <a:srgbClr val="464751"/>
      </a:dk2>
      <a:lt2>
        <a:srgbClr val="FFA366"/>
      </a:lt2>
      <a:accent1>
        <a:srgbClr val="9DEEB2"/>
      </a:accent1>
      <a:accent2>
        <a:srgbClr val="A5EFFF"/>
      </a:accent2>
      <a:accent3>
        <a:srgbClr val="AC8BFF"/>
      </a:accent3>
      <a:accent4>
        <a:srgbClr val="F280E5"/>
      </a:accent4>
      <a:accent5>
        <a:srgbClr val="FFD664"/>
      </a:accent5>
      <a:accent6>
        <a:srgbClr val="F4AD62"/>
      </a:accent6>
      <a:hlink>
        <a:srgbClr val="FF7E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18218</TotalTime>
  <Words>665</Words>
  <Application>Microsoft Macintosh PowerPoint</Application>
  <PresentationFormat>On-screen Show (16:9)</PresentationFormat>
  <Paragraphs>149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Proxima Nova Extrabold</vt:lpstr>
      <vt:lpstr>Proxima Nova Rg</vt:lpstr>
      <vt:lpstr>Calibri</vt:lpstr>
      <vt:lpstr>Arial</vt:lpstr>
      <vt:lpstr>Proxima Nova</vt:lpstr>
      <vt:lpstr>Proxima Nova Bold</vt:lpstr>
      <vt:lpstr>Simple Light</vt:lpstr>
      <vt:lpstr>Resultados da Captação</vt:lpstr>
      <vt:lpstr>Agenda</vt:lpstr>
      <vt:lpstr>Resultados 20.1</vt:lpstr>
      <vt:lpstr>Funil de vendas</vt:lpstr>
      <vt:lpstr>Funil de vendas - Indicadores</vt:lpstr>
      <vt:lpstr>Potencial de Alunos 20.1 </vt:lpstr>
      <vt:lpstr>Estoque</vt:lpstr>
      <vt:lpstr>Evolutivo de Estoque</vt:lpstr>
      <vt:lpstr>Estoque vendável e não vendável </vt:lpstr>
      <vt:lpstr>Distribuição de vendas por porcentagem de desconto</vt:lpstr>
      <vt:lpstr>Fluxo de concorrência</vt:lpstr>
      <vt:lpstr>[TITULO_FLUXO_CONCORRENCIA]</vt:lpstr>
      <vt:lpstr>Planejamento 20.2</vt:lpstr>
      <vt:lpstr>Planejamento da Captação 2020.2</vt:lpstr>
      <vt:lpstr>Planejamento da Captação 2020.2</vt:lpstr>
      <vt:lpstr>Recomendações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Resultados da Captação</dc:title>
  <cp:lastModifiedBy>Renato Sanabria</cp:lastModifiedBy>
  <cp:revision>96</cp:revision>
  <dcterms:modified xsi:type="dcterms:W3CDTF">2020-04-09T13:51:08Z</dcterms:modified>
</cp:coreProperties>
</file>